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6" r:id="rId5"/>
    <p:sldId id="274" r:id="rId6"/>
    <p:sldId id="265" r:id="rId7"/>
    <p:sldId id="266" r:id="rId8"/>
    <p:sldId id="264" r:id="rId9"/>
    <p:sldId id="258" r:id="rId10"/>
    <p:sldId id="259" r:id="rId11"/>
    <p:sldId id="260" r:id="rId12"/>
    <p:sldId id="261" r:id="rId13"/>
    <p:sldId id="279" r:id="rId14"/>
    <p:sldId id="278" r:id="rId15"/>
    <p:sldId id="268" r:id="rId16"/>
    <p:sldId id="262" r:id="rId17"/>
    <p:sldId id="277" r:id="rId18"/>
  </p:sldIdLst>
  <p:sldSz cx="9144000" cy="6858000" type="screen4x3"/>
  <p:notesSz cx="6858000" cy="91440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Geneva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Geneva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Geneva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Geneva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3991"/>
    <a:srgbClr val="F9ED0D"/>
    <a:srgbClr val="00AE4D"/>
    <a:srgbClr val="22553F"/>
    <a:srgbClr val="009A4B"/>
    <a:srgbClr val="034EA2"/>
    <a:srgbClr val="D7DF00"/>
    <a:srgbClr val="58595B"/>
    <a:srgbClr val="00AEEF"/>
    <a:srgbClr val="FF20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22" y="40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rraine Petersen" userId="7f2fcbd20caf25d0" providerId="LiveId" clId="{F40F6496-333C-4AF6-91B9-B7870363E018}"/>
    <pc:docChg chg="custSel addSld delSld modSld">
      <pc:chgData name="Lorraine Petersen" userId="7f2fcbd20caf25d0" providerId="LiveId" clId="{F40F6496-333C-4AF6-91B9-B7870363E018}" dt="2020-07-08T15:40:08.374" v="236" actId="313"/>
      <pc:docMkLst>
        <pc:docMk/>
      </pc:docMkLst>
      <pc:sldChg chg="addSp delSp modSp mod">
        <pc:chgData name="Lorraine Petersen" userId="7f2fcbd20caf25d0" providerId="LiveId" clId="{F40F6496-333C-4AF6-91B9-B7870363E018}" dt="2020-07-08T08:49:42.256" v="18" actId="20577"/>
        <pc:sldMkLst>
          <pc:docMk/>
          <pc:sldMk cId="0" sldId="256"/>
        </pc:sldMkLst>
        <pc:spChg chg="add del mod">
          <ac:chgData name="Lorraine Petersen" userId="7f2fcbd20caf25d0" providerId="LiveId" clId="{F40F6496-333C-4AF6-91B9-B7870363E018}" dt="2020-07-08T08:48:54.891" v="2" actId="478"/>
          <ac:spMkLst>
            <pc:docMk/>
            <pc:sldMk cId="0" sldId="256"/>
            <ac:spMk id="2" creationId="{E64447B1-355B-41C3-9670-F80230005DD4}"/>
          </ac:spMkLst>
        </pc:spChg>
        <pc:spChg chg="mod">
          <ac:chgData name="Lorraine Petersen" userId="7f2fcbd20caf25d0" providerId="LiveId" clId="{F40F6496-333C-4AF6-91B9-B7870363E018}" dt="2020-07-08T08:49:37.988" v="11" actId="27636"/>
          <ac:spMkLst>
            <pc:docMk/>
            <pc:sldMk cId="0" sldId="256"/>
            <ac:spMk id="5" creationId="{00000000-0000-0000-0000-000000000000}"/>
          </ac:spMkLst>
        </pc:spChg>
        <pc:spChg chg="mod">
          <ac:chgData name="Lorraine Petersen" userId="7f2fcbd20caf25d0" providerId="LiveId" clId="{F40F6496-333C-4AF6-91B9-B7870363E018}" dt="2020-07-08T08:49:42.256" v="18" actId="20577"/>
          <ac:spMkLst>
            <pc:docMk/>
            <pc:sldMk cId="0" sldId="256"/>
            <ac:spMk id="12290" creationId="{00000000-0000-0000-0000-000000000000}"/>
          </ac:spMkLst>
        </pc:spChg>
      </pc:sldChg>
      <pc:sldChg chg="del">
        <pc:chgData name="Lorraine Petersen" userId="7f2fcbd20caf25d0" providerId="LiveId" clId="{F40F6496-333C-4AF6-91B9-B7870363E018}" dt="2020-07-08T08:54:34.267" v="104" actId="47"/>
        <pc:sldMkLst>
          <pc:docMk/>
          <pc:sldMk cId="0" sldId="257"/>
        </pc:sldMkLst>
      </pc:sldChg>
      <pc:sldChg chg="modSp mod">
        <pc:chgData name="Lorraine Petersen" userId="7f2fcbd20caf25d0" providerId="LiveId" clId="{F40F6496-333C-4AF6-91B9-B7870363E018}" dt="2020-07-08T08:52:50.662" v="77" actId="27636"/>
        <pc:sldMkLst>
          <pc:docMk/>
          <pc:sldMk cId="1215676436" sldId="259"/>
        </pc:sldMkLst>
        <pc:spChg chg="mod">
          <ac:chgData name="Lorraine Petersen" userId="7f2fcbd20caf25d0" providerId="LiveId" clId="{F40F6496-333C-4AF6-91B9-B7870363E018}" dt="2020-07-08T08:52:50.662" v="77" actId="27636"/>
          <ac:spMkLst>
            <pc:docMk/>
            <pc:sldMk cId="1215676436" sldId="259"/>
            <ac:spMk id="3" creationId="{112B0D5F-BF82-4673-A752-13234A350494}"/>
          </ac:spMkLst>
        </pc:spChg>
      </pc:sldChg>
      <pc:sldChg chg="modSp mod">
        <pc:chgData name="Lorraine Petersen" userId="7f2fcbd20caf25d0" providerId="LiveId" clId="{F40F6496-333C-4AF6-91B9-B7870363E018}" dt="2020-07-08T08:52:50.683" v="78" actId="27636"/>
        <pc:sldMkLst>
          <pc:docMk/>
          <pc:sldMk cId="1162278689" sldId="260"/>
        </pc:sldMkLst>
        <pc:spChg chg="mod">
          <ac:chgData name="Lorraine Petersen" userId="7f2fcbd20caf25d0" providerId="LiveId" clId="{F40F6496-333C-4AF6-91B9-B7870363E018}" dt="2020-07-08T08:52:50.683" v="78" actId="27636"/>
          <ac:spMkLst>
            <pc:docMk/>
            <pc:sldMk cId="1162278689" sldId="260"/>
            <ac:spMk id="3" creationId="{787F5D85-E20A-4364-AE1A-040D885683B8}"/>
          </ac:spMkLst>
        </pc:spChg>
      </pc:sldChg>
      <pc:sldChg chg="modSp mod">
        <pc:chgData name="Lorraine Petersen" userId="7f2fcbd20caf25d0" providerId="LiveId" clId="{F40F6496-333C-4AF6-91B9-B7870363E018}" dt="2020-07-08T08:53:14.250" v="80" actId="255"/>
        <pc:sldMkLst>
          <pc:docMk/>
          <pc:sldMk cId="1072175030" sldId="261"/>
        </pc:sldMkLst>
        <pc:spChg chg="mod">
          <ac:chgData name="Lorraine Petersen" userId="7f2fcbd20caf25d0" providerId="LiveId" clId="{F40F6496-333C-4AF6-91B9-B7870363E018}" dt="2020-07-08T08:53:14.250" v="80" actId="255"/>
          <ac:spMkLst>
            <pc:docMk/>
            <pc:sldMk cId="1072175030" sldId="261"/>
            <ac:spMk id="3" creationId="{9E69964A-DCE9-4DDE-AA24-A9B7DFD3E883}"/>
          </ac:spMkLst>
        </pc:spChg>
      </pc:sldChg>
      <pc:sldChg chg="modSp mod">
        <pc:chgData name="Lorraine Petersen" userId="7f2fcbd20caf25d0" providerId="LiveId" clId="{F40F6496-333C-4AF6-91B9-B7870363E018}" dt="2020-07-08T15:40:08.374" v="236" actId="313"/>
        <pc:sldMkLst>
          <pc:docMk/>
          <pc:sldMk cId="2103225232" sldId="262"/>
        </pc:sldMkLst>
        <pc:spChg chg="mod">
          <ac:chgData name="Lorraine Petersen" userId="7f2fcbd20caf25d0" providerId="LiveId" clId="{F40F6496-333C-4AF6-91B9-B7870363E018}" dt="2020-07-08T15:40:08.374" v="236" actId="313"/>
          <ac:spMkLst>
            <pc:docMk/>
            <pc:sldMk cId="2103225232" sldId="262"/>
            <ac:spMk id="3" creationId="{24044D14-1DE9-468B-85F0-A929B02FB5E6}"/>
          </ac:spMkLst>
        </pc:spChg>
      </pc:sldChg>
      <pc:sldChg chg="modSp mod">
        <pc:chgData name="Lorraine Petersen" userId="7f2fcbd20caf25d0" providerId="LiveId" clId="{F40F6496-333C-4AF6-91B9-B7870363E018}" dt="2020-07-08T08:52:30.307" v="76" actId="20577"/>
        <pc:sldMkLst>
          <pc:docMk/>
          <pc:sldMk cId="0" sldId="264"/>
        </pc:sldMkLst>
        <pc:spChg chg="mod">
          <ac:chgData name="Lorraine Petersen" userId="7f2fcbd20caf25d0" providerId="LiveId" clId="{F40F6496-333C-4AF6-91B9-B7870363E018}" dt="2020-07-08T08:52:30.307" v="76" actId="20577"/>
          <ac:spMkLst>
            <pc:docMk/>
            <pc:sldMk cId="0" sldId="264"/>
            <ac:spMk id="18434" creationId="{00000000-0000-0000-0000-000000000000}"/>
          </ac:spMkLst>
        </pc:spChg>
      </pc:sldChg>
      <pc:sldChg chg="modSp mod">
        <pc:chgData name="Lorraine Petersen" userId="7f2fcbd20caf25d0" providerId="LiveId" clId="{F40F6496-333C-4AF6-91B9-B7870363E018}" dt="2020-07-08T08:51:36.047" v="43" actId="27636"/>
        <pc:sldMkLst>
          <pc:docMk/>
          <pc:sldMk cId="317587058" sldId="265"/>
        </pc:sldMkLst>
        <pc:spChg chg="mod">
          <ac:chgData name="Lorraine Petersen" userId="7f2fcbd20caf25d0" providerId="LiveId" clId="{F40F6496-333C-4AF6-91B9-B7870363E018}" dt="2020-07-08T08:51:36.047" v="43" actId="27636"/>
          <ac:spMkLst>
            <pc:docMk/>
            <pc:sldMk cId="317587058" sldId="265"/>
            <ac:spMk id="3" creationId="{D29169CC-6417-437F-92B1-7F87B8AF53A8}"/>
          </ac:spMkLst>
        </pc:spChg>
      </pc:sldChg>
      <pc:sldChg chg="modSp mod">
        <pc:chgData name="Lorraine Petersen" userId="7f2fcbd20caf25d0" providerId="LiveId" clId="{F40F6496-333C-4AF6-91B9-B7870363E018}" dt="2020-07-08T08:54:27.486" v="103" actId="255"/>
        <pc:sldMkLst>
          <pc:docMk/>
          <pc:sldMk cId="1652561119" sldId="268"/>
        </pc:sldMkLst>
        <pc:spChg chg="mod">
          <ac:chgData name="Lorraine Petersen" userId="7f2fcbd20caf25d0" providerId="LiveId" clId="{F40F6496-333C-4AF6-91B9-B7870363E018}" dt="2020-07-08T08:54:27.486" v="103" actId="255"/>
          <ac:spMkLst>
            <pc:docMk/>
            <pc:sldMk cId="1652561119" sldId="268"/>
            <ac:spMk id="3" creationId="{F95B40C2-16BD-40DD-8462-7EFDB7765D7B}"/>
          </ac:spMkLst>
        </pc:spChg>
      </pc:sldChg>
      <pc:sldChg chg="modSp mod">
        <pc:chgData name="Lorraine Petersen" userId="7f2fcbd20caf25d0" providerId="LiveId" clId="{F40F6496-333C-4AF6-91B9-B7870363E018}" dt="2020-07-08T08:52:04.491" v="48" actId="20577"/>
        <pc:sldMkLst>
          <pc:docMk/>
          <pc:sldMk cId="0" sldId="274"/>
        </pc:sldMkLst>
        <pc:spChg chg="mod">
          <ac:chgData name="Lorraine Petersen" userId="7f2fcbd20caf25d0" providerId="LiveId" clId="{F40F6496-333C-4AF6-91B9-B7870363E018}" dt="2020-07-08T08:50:20.708" v="24"/>
          <ac:spMkLst>
            <pc:docMk/>
            <pc:sldMk cId="0" sldId="274"/>
            <ac:spMk id="20482" creationId="{00000000-0000-0000-0000-000000000000}"/>
          </ac:spMkLst>
        </pc:spChg>
        <pc:spChg chg="mod">
          <ac:chgData name="Lorraine Petersen" userId="7f2fcbd20caf25d0" providerId="LiveId" clId="{F40F6496-333C-4AF6-91B9-B7870363E018}" dt="2020-07-08T08:52:04.491" v="48" actId="20577"/>
          <ac:spMkLst>
            <pc:docMk/>
            <pc:sldMk cId="0" sldId="274"/>
            <ac:spMk id="20483" creationId="{00000000-0000-0000-0000-000000000000}"/>
          </ac:spMkLst>
        </pc:spChg>
      </pc:sldChg>
      <pc:sldChg chg="addSp modSp mod">
        <pc:chgData name="Lorraine Petersen" userId="7f2fcbd20caf25d0" providerId="LiveId" clId="{F40F6496-333C-4AF6-91B9-B7870363E018}" dt="2020-07-08T15:30:46.757" v="235"/>
        <pc:sldMkLst>
          <pc:docMk/>
          <pc:sldMk cId="0" sldId="277"/>
        </pc:sldMkLst>
        <pc:spChg chg="mod">
          <ac:chgData name="Lorraine Petersen" userId="7f2fcbd20caf25d0" providerId="LiveId" clId="{F40F6496-333C-4AF6-91B9-B7870363E018}" dt="2020-07-08T13:31:18.567" v="107" actId="20577"/>
          <ac:spMkLst>
            <pc:docMk/>
            <pc:sldMk cId="0" sldId="277"/>
            <ac:spMk id="32771" creationId="{00000000-0000-0000-0000-000000000000}"/>
          </ac:spMkLst>
        </pc:spChg>
        <pc:picChg chg="add mod">
          <ac:chgData name="Lorraine Petersen" userId="7f2fcbd20caf25d0" providerId="LiveId" clId="{F40F6496-333C-4AF6-91B9-B7870363E018}" dt="2020-07-08T15:30:46.757" v="235"/>
          <ac:picMkLst>
            <pc:docMk/>
            <pc:sldMk cId="0" sldId="277"/>
            <ac:picMk id="2" creationId="{3D9E404C-8D24-4969-91B1-84B5046078CE}"/>
          </ac:picMkLst>
        </pc:picChg>
      </pc:sldChg>
      <pc:sldChg chg="del">
        <pc:chgData name="Lorraine Petersen" userId="7f2fcbd20caf25d0" providerId="LiveId" clId="{F40F6496-333C-4AF6-91B9-B7870363E018}" dt="2020-07-08T08:51:09.393" v="42" actId="47"/>
        <pc:sldMkLst>
          <pc:docMk/>
          <pc:sldMk cId="1817121115" sldId="278"/>
        </pc:sldMkLst>
      </pc:sldChg>
      <pc:sldChg chg="modSp add mod">
        <pc:chgData name="Lorraine Petersen" userId="7f2fcbd20caf25d0" providerId="LiveId" clId="{F40F6496-333C-4AF6-91B9-B7870363E018}" dt="2020-07-08T08:53:36.132" v="91" actId="20577"/>
        <pc:sldMkLst>
          <pc:docMk/>
          <pc:sldMk cId="1216017100" sldId="279"/>
        </pc:sldMkLst>
        <pc:spChg chg="mod">
          <ac:chgData name="Lorraine Petersen" userId="7f2fcbd20caf25d0" providerId="LiveId" clId="{F40F6496-333C-4AF6-91B9-B7870363E018}" dt="2020-07-08T08:53:36.132" v="91" actId="20577"/>
          <ac:spMkLst>
            <pc:docMk/>
            <pc:sldMk cId="1216017100" sldId="279"/>
            <ac:spMk id="18434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EDC06DC7-0AB8-AF4A-8557-C5013617CDC8}" type="datetime1">
              <a:rPr lang="en-GB"/>
              <a:pPr/>
              <a:t>08/07/2020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AE810682-B6A9-6B47-90DB-0EC32ADB3E4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0532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B312D04D-2413-514D-A1D5-1C0384DFA606}" type="datetime1">
              <a:rPr lang="en-GB"/>
              <a:pPr/>
              <a:t>08/07/2020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34612E76-AB41-C641-A664-912737123A1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27961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Geneva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Geneva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cs typeface="Geneva" charset="0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eaLnBrk="1" hangingPunct="1"/>
            <a:fld id="{67332E3D-5688-6148-BACE-1003B49FE756}" type="slidenum">
              <a:rPr lang="en-GB" sz="1200">
                <a:latin typeface="Calibri" charset="0"/>
              </a:rPr>
              <a:pPr eaLnBrk="1" hangingPunct="1"/>
              <a:t>1</a:t>
            </a:fld>
            <a:endParaRPr lang="en-GB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cs typeface="Geneva" charset="0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eaLnBrk="1" hangingPunct="1"/>
            <a:fld id="{F04C5E61-9D2D-5C4F-A5CA-ACE7C3EA7588}" type="slidenum">
              <a:rPr lang="en-GB" sz="1200">
                <a:latin typeface="Calibri" charset="0"/>
              </a:rPr>
              <a:pPr eaLnBrk="1" hangingPunct="1"/>
              <a:t>2</a:t>
            </a:fld>
            <a:endParaRPr lang="en-GB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cs typeface="Geneva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eaLnBrk="1" hangingPunct="1"/>
            <a:fld id="{034D16D1-720A-B740-B198-751B0C0E6490}" type="slidenum">
              <a:rPr lang="en-GB" sz="1200">
                <a:latin typeface="Calibri" charset="0"/>
              </a:rPr>
              <a:pPr eaLnBrk="1" hangingPunct="1"/>
              <a:t>5</a:t>
            </a:fld>
            <a:endParaRPr lang="en-GB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cs typeface="Geneva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eaLnBrk="1" hangingPunct="1"/>
            <a:fld id="{034D16D1-720A-B740-B198-751B0C0E6490}" type="slidenum">
              <a:rPr lang="en-GB" sz="1200">
                <a:latin typeface="Calibri" charset="0"/>
              </a:rPr>
              <a:pPr eaLnBrk="1" hangingPunct="1"/>
              <a:t>10</a:t>
            </a:fld>
            <a:endParaRPr lang="en-GB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cs typeface="Geneva" charset="0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eaLnBrk="1" hangingPunct="1"/>
            <a:fld id="{583F2A97-50F8-4C4F-925E-E4774C92A7D3}" type="slidenum">
              <a:rPr lang="en-GB" sz="1200">
                <a:latin typeface="Calibri" charset="0"/>
              </a:rPr>
              <a:pPr eaLnBrk="1" hangingPunct="1"/>
              <a:t>14</a:t>
            </a:fld>
            <a:endParaRPr lang="en-GB" sz="1200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J03631-ITS-PPT-018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ITS-Branding-01-01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025" y="-735013"/>
            <a:ext cx="5781675" cy="4092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3507" y="2364684"/>
            <a:ext cx="7067078" cy="1779779"/>
          </a:xfrm>
        </p:spPr>
        <p:txBody>
          <a:bodyPr anchor="t"/>
          <a:lstStyle>
            <a:lvl1pPr algn="l">
              <a:defRPr>
                <a:solidFill>
                  <a:srgbClr val="00AEE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3507" y="3119574"/>
            <a:ext cx="4756874" cy="123474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58595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3501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5997"/>
            <a:ext cx="8229600" cy="1143000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E4CCB21-C457-ED4A-8C32-C60155EFED96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64A15C0E-7217-6844-84A8-0C7904E8A687}" type="datetime1">
              <a:rPr lang="en-GB"/>
              <a:pPr/>
              <a:t>08/07/2020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4584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J03631-ITS-PPT-01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5997"/>
            <a:ext cx="8229600" cy="1143000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5E72C2E-A902-0340-92F5-F8744EF63DA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B49876BE-356F-C94E-AC65-DC4D692FE6FB}" type="datetime1">
              <a:rPr lang="en-GB"/>
              <a:pPr/>
              <a:t>08/07/2020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348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J03631-ITS-PPT-016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6105" y="1821558"/>
            <a:ext cx="4094173" cy="1746357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824" y="3567915"/>
            <a:ext cx="5032333" cy="2673847"/>
          </a:xfrm>
        </p:spPr>
        <p:txBody>
          <a:bodyPr/>
          <a:lstStyle>
            <a:lvl1pPr algn="ctr">
              <a:buNone/>
              <a:defRPr>
                <a:solidFill>
                  <a:srgbClr val="FFFFFF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3F815C6-5233-984E-8054-8C46FF4F11B2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8E003FC1-9EDB-894C-8AD3-6B082FD37306}" type="datetime1">
              <a:rPr lang="en-GB"/>
              <a:pPr/>
              <a:t>08/07/2020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49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J03631-ITS-PPT-01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28650"/>
            <a:ext cx="8305800" cy="622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5997"/>
            <a:ext cx="8229600" cy="1143000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03262" cy="452596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262F82E-8E3B-1D4E-BFC6-D2051240A4D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5BAE9D14-7AC6-4E4A-8142-6E69CD4905A0}" type="datetime1">
              <a:rPr lang="en-GB"/>
              <a:pPr/>
              <a:t>08/07/2020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1450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157F0EA-A45C-104F-B8DF-078EA1F03FD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D495C3F1-0BE9-4146-BFA1-7D45587F489D}" type="datetime1">
              <a:rPr lang="en-GB"/>
              <a:pPr/>
              <a:t>08/07/2020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3390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5997"/>
            <a:ext cx="82296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buClr>
                <a:srgbClr val="D7DF00"/>
              </a:buClr>
              <a:defRPr>
                <a:solidFill>
                  <a:schemeClr val="bg1"/>
                </a:solidFill>
              </a:defRPr>
            </a:lvl1pPr>
            <a:lvl2pPr>
              <a:buClr>
                <a:srgbClr val="D7DF00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D7DF00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D7DF00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D7DF00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B7BF703-CC50-C340-9453-84AF4601FA92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94F26FD-095C-5D4B-B366-81289E6C7400}" type="datetime1">
              <a:rPr lang="en-GB"/>
              <a:pPr/>
              <a:t>08/07/2020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382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J03631-ITS-PPT-01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22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 userDrawn="1"/>
        </p:nvSpPr>
        <p:spPr bwMode="auto">
          <a:xfrm>
            <a:off x="457200" y="2286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endParaRPr lang="en-US" sz="2800" dirty="0">
              <a:solidFill>
                <a:srgbClr val="58595B"/>
              </a:solidFill>
              <a:ea typeface="Geneva" charset="-128"/>
              <a:cs typeface="Geneva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75029"/>
            <a:ext cx="82296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6542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667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028" name="Picture 12" descr="ITS-Branding-01-01.eps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575" y="5410200"/>
            <a:ext cx="2617788" cy="185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4293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BFBFBF"/>
                </a:solidFill>
                <a:cs typeface="Arial" charset="0"/>
              </a:defRPr>
            </a:lvl1pPr>
          </a:lstStyle>
          <a:p>
            <a:fld id="{F088010D-5FAC-CE41-A91D-32AA8A9882CC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" y="6429375"/>
            <a:ext cx="113665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BFBFBF"/>
                </a:solidFill>
                <a:cs typeface="Arial" charset="0"/>
              </a:defRPr>
            </a:lvl1pPr>
          </a:lstStyle>
          <a:p>
            <a:fld id="{58B8287D-DF0D-394F-AF35-C435BF617DB0}" type="datetime1">
              <a:rPr lang="en-GB"/>
              <a:pPr/>
              <a:t>08/07/2020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5" r:id="rId2"/>
    <p:sldLayoutId id="2147483778" r:id="rId3"/>
    <p:sldLayoutId id="2147483779" r:id="rId4"/>
    <p:sldLayoutId id="2147483780" r:id="rId5"/>
    <p:sldLayoutId id="2147483776" r:id="rId6"/>
    <p:sldLayoutId id="2147483781" r:id="rId7"/>
    <p:sldLayoutId id="2147483782" r:id="rId8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00AEEF"/>
          </a:solidFill>
          <a:latin typeface="Arial"/>
          <a:ea typeface="Geneva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00AEEF"/>
          </a:solidFill>
          <a:latin typeface="Arial" charset="0"/>
          <a:ea typeface="Geneva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00AEEF"/>
          </a:solidFill>
          <a:latin typeface="Arial" charset="0"/>
          <a:ea typeface="Geneva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00AEEF"/>
          </a:solidFill>
          <a:latin typeface="Arial" charset="0"/>
          <a:ea typeface="Geneva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00AEEF"/>
          </a:solidFill>
          <a:latin typeface="Arial" charset="0"/>
          <a:ea typeface="Geneva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600">
          <a:solidFill>
            <a:srgbClr val="00AEEF"/>
          </a:solidFill>
          <a:latin typeface="Arial" charset="0"/>
          <a:ea typeface="Geneva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600">
          <a:solidFill>
            <a:srgbClr val="00AEEF"/>
          </a:solidFill>
          <a:latin typeface="Arial" charset="0"/>
          <a:ea typeface="Geneva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600">
          <a:solidFill>
            <a:srgbClr val="00AEEF"/>
          </a:solidFill>
          <a:latin typeface="Arial" charset="0"/>
          <a:ea typeface="Geneva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600">
          <a:solidFill>
            <a:srgbClr val="00AEEF"/>
          </a:solidFill>
          <a:latin typeface="Arial" charset="0"/>
          <a:ea typeface="Geneva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00AEEF"/>
        </a:buClr>
        <a:buFont typeface="Arial" charset="0"/>
        <a:buChar char="•"/>
        <a:defRPr sz="2400" kern="1200">
          <a:solidFill>
            <a:srgbClr val="58595B"/>
          </a:solidFill>
          <a:latin typeface="Arial"/>
          <a:ea typeface="Geneva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00AEEF"/>
        </a:buClr>
        <a:buFont typeface="Arial" charset="0"/>
        <a:buChar char="–"/>
        <a:defRPr kern="1200">
          <a:solidFill>
            <a:srgbClr val="58595B"/>
          </a:solidFill>
          <a:latin typeface="Arial"/>
          <a:ea typeface="Geneva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AEEF"/>
        </a:buClr>
        <a:buFont typeface="Arial" charset="0"/>
        <a:buChar char="•"/>
        <a:defRPr kern="1200">
          <a:solidFill>
            <a:srgbClr val="58595B"/>
          </a:solidFill>
          <a:latin typeface="Arial"/>
          <a:ea typeface="Geneva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AEEF"/>
        </a:buClr>
        <a:buFont typeface="Arial" charset="0"/>
        <a:buChar char="–"/>
        <a:defRPr kern="1200">
          <a:solidFill>
            <a:srgbClr val="58595B"/>
          </a:solidFill>
          <a:latin typeface="Arial"/>
          <a:ea typeface="Geneva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AEEF"/>
        </a:buClr>
        <a:buFont typeface="Arial" charset="0"/>
        <a:buChar char="»"/>
        <a:defRPr kern="1200">
          <a:solidFill>
            <a:srgbClr val="58595B"/>
          </a:solidFill>
          <a:latin typeface="Arial"/>
          <a:ea typeface="Geneva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ps.org.uk/news-and-policy/bps-highlights-importance-talking-children-about-coronavirus" TargetMode="External"/><Relationship Id="rId2" Type="http://schemas.openxmlformats.org/officeDocument/2006/relationships/hyperlink" Target="https://booksbeyondwords.co.uk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earning.nspcc.org.uk/news/2020/june/returning-to-school-after-coronavirus-lockdown" TargetMode="External"/><Relationship Id="rId5" Type="http://schemas.openxmlformats.org/officeDocument/2006/relationships/hyperlink" Target="https://www.winstonswish.org/coronavirus/" TargetMode="External"/><Relationship Id="rId4" Type="http://schemas.openxmlformats.org/officeDocument/2006/relationships/hyperlink" Target="https://www.ambitiousaboutautism.org.uk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jigsawpshe.com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nafreud.org/media/12070/coronavirus-wellbeing-final.pdf" TargetMode="External"/><Relationship Id="rId2" Type="http://schemas.openxmlformats.org/officeDocument/2006/relationships/hyperlink" Target="https://carriehughes-slt.co.uk/resources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hedyslexia-spldtrust.org.uk/media/downloads/49-greg-brooks-what-works-for-children-and-young-people-with-literacy-difficulties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endgateway.org.uk/whole-school-send/sencos-area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ctrTitle"/>
          </p:nvPr>
        </p:nvSpPr>
        <p:spPr>
          <a:xfrm>
            <a:off x="423862" y="2035277"/>
            <a:ext cx="7850125" cy="963562"/>
          </a:xfrm>
        </p:spPr>
        <p:txBody>
          <a:bodyPr/>
          <a:lstStyle/>
          <a:p>
            <a:r>
              <a:rPr lang="en-US" dirty="0">
                <a:ea typeface="Geneva" charset="0"/>
              </a:rPr>
              <a:t>Are you ready for September?</a:t>
            </a:r>
            <a:r>
              <a:rPr lang="en-GB" dirty="0">
                <a:ea typeface="Geneva" charset="0"/>
              </a:rPr>
              <a:t> 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423862" y="2716313"/>
            <a:ext cx="5809789" cy="2022833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Arial" charset="0"/>
                <a:ea typeface="Geneva" charset="0"/>
              </a:rPr>
              <a:t>A free online workshop for SENCOs and Senior Leaders preparing for the new academic year!</a:t>
            </a:r>
          </a:p>
          <a:p>
            <a:endParaRPr lang="en-US" dirty="0">
              <a:latin typeface="Arial" charset="0"/>
              <a:ea typeface="Geneva" charset="0"/>
            </a:endParaRPr>
          </a:p>
          <a:p>
            <a:r>
              <a:rPr lang="en-US" dirty="0">
                <a:latin typeface="Arial" charset="0"/>
                <a:ea typeface="Geneva" charset="0"/>
              </a:rPr>
              <a:t>Lorraine Petersen OBE</a:t>
            </a:r>
          </a:p>
          <a:p>
            <a:r>
              <a:rPr lang="en-US" dirty="0">
                <a:latin typeface="Arial" charset="0"/>
                <a:ea typeface="Geneva" charset="0"/>
              </a:rPr>
              <a:t>Sarah Davis</a:t>
            </a:r>
          </a:p>
          <a:p>
            <a:endParaRPr lang="en-GB" dirty="0">
              <a:latin typeface="Arial" charset="0"/>
              <a:ea typeface="Geneva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9"/>
          <p:cNvSpPr>
            <a:spLocks noGrp="1"/>
          </p:cNvSpPr>
          <p:nvPr>
            <p:ph type="title"/>
          </p:nvPr>
        </p:nvSpPr>
        <p:spPr>
          <a:xfrm>
            <a:off x="457200" y="2391464"/>
            <a:ext cx="8229600" cy="1143000"/>
          </a:xfrm>
        </p:spPr>
        <p:txBody>
          <a:bodyPr/>
          <a:lstStyle/>
          <a:p>
            <a:pPr algn="ctr" eaLnBrk="1" hangingPunct="1"/>
            <a:r>
              <a:rPr lang="en-GB" sz="4400" dirty="0">
                <a:latin typeface="Arial" charset="0"/>
                <a:ea typeface="Geneva" charset="0"/>
              </a:rPr>
              <a:t>Resources</a:t>
            </a:r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eaLnBrk="1" hangingPunct="1"/>
            <a:fld id="{396D9D67-3FA4-3E43-8B5D-2041E07FBB94}" type="slidenum">
              <a:rPr lang="en-GB" sz="1200">
                <a:solidFill>
                  <a:schemeClr val="bg1"/>
                </a:solidFill>
                <a:cs typeface="Arial" charset="0"/>
              </a:rPr>
              <a:pPr eaLnBrk="1" hangingPunct="1"/>
              <a:t>10</a:t>
            </a:fld>
            <a:endParaRPr lang="en-GB" sz="1200">
              <a:solidFill>
                <a:schemeClr val="bg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017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4E651-97ED-4668-96B2-DA9B4BEF1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COVID 19 Related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0EAE1B-640F-4956-AE85-474A50724A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>
                <a:solidFill>
                  <a:schemeClr val="accent1"/>
                </a:solidFill>
              </a:rPr>
              <a:t>Books Beyond Words – Free downloadable books</a:t>
            </a:r>
          </a:p>
          <a:p>
            <a:pPr marL="0" indent="0">
              <a:buNone/>
            </a:pPr>
            <a:r>
              <a:rPr lang="en-GB" dirty="0">
                <a:hlinkClick r:id="rId2"/>
              </a:rPr>
              <a:t>https://booksbeyondwords.co.uk/</a:t>
            </a:r>
            <a:endParaRPr lang="en-GB" dirty="0"/>
          </a:p>
          <a:p>
            <a:r>
              <a:rPr lang="en-US" dirty="0">
                <a:solidFill>
                  <a:schemeClr val="accent1"/>
                </a:solidFill>
              </a:rPr>
              <a:t>Talking to children about Coronavirus – British Psychological Society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https://www.bps.org.uk/news-and-policy/bps-highlights-importance-talking-children-about-coronavirus</a:t>
            </a:r>
            <a:endParaRPr lang="en-US" dirty="0"/>
          </a:p>
          <a:p>
            <a:r>
              <a:rPr lang="en-US" dirty="0">
                <a:solidFill>
                  <a:schemeClr val="accent1"/>
                </a:solidFill>
              </a:rPr>
              <a:t>The world has turned upside down – Ambitious about Autism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https://www.ambitiousaboutautism.org.uk/</a:t>
            </a:r>
            <a:endParaRPr lang="en-US" dirty="0"/>
          </a:p>
          <a:p>
            <a:r>
              <a:rPr lang="en-US" dirty="0">
                <a:solidFill>
                  <a:schemeClr val="accent1"/>
                </a:solidFill>
              </a:rPr>
              <a:t>Supporting children through coronavirus –Winston’s Wish</a:t>
            </a:r>
          </a:p>
          <a:p>
            <a:pPr marL="0" indent="0">
              <a:buNone/>
            </a:pPr>
            <a:r>
              <a:rPr lang="en-US" dirty="0">
                <a:hlinkClick r:id="rId5"/>
              </a:rPr>
              <a:t>https://www.winstonswish.org/coronavirus/</a:t>
            </a:r>
            <a:endParaRPr lang="en-US" dirty="0"/>
          </a:p>
          <a:p>
            <a:r>
              <a:rPr lang="en-US" dirty="0">
                <a:solidFill>
                  <a:schemeClr val="accent1"/>
                </a:solidFill>
              </a:rPr>
              <a:t>Returning to school after the coronavirus lockdown – NSPCC</a:t>
            </a:r>
          </a:p>
          <a:p>
            <a:pPr marL="0" indent="0">
              <a:buNone/>
            </a:pPr>
            <a:r>
              <a:rPr lang="en-US" dirty="0">
                <a:hlinkClick r:id="rId6"/>
              </a:rPr>
              <a:t>https://learning.nspcc.org.uk/news/2020/june/returning-to-school-after-coronavirus-lockdown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94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D56B7-4345-49CD-A0AC-099CF1D2B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Mental Health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B40C2-16BD-40DD-8462-7EFDB7765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1" y="1562470"/>
            <a:ext cx="8023440" cy="4421080"/>
          </a:xfrm>
        </p:spPr>
        <p:txBody>
          <a:bodyPr>
            <a:normAutofit fontScale="25000" lnSpcReduction="20000"/>
          </a:bodyPr>
          <a:lstStyle/>
          <a:p>
            <a:r>
              <a:rPr lang="en-US" sz="5600" dirty="0">
                <a:solidFill>
                  <a:schemeClr val="accent1"/>
                </a:solidFill>
              </a:rPr>
              <a:t>Teaching about mental wellbeing – DfE Training modules </a:t>
            </a:r>
          </a:p>
          <a:p>
            <a:pPr marL="0" indent="0">
              <a:buNone/>
            </a:pPr>
            <a:r>
              <a:rPr lang="en-US" sz="5600" dirty="0">
                <a:solidFill>
                  <a:schemeClr val="accent1"/>
                </a:solidFill>
              </a:rPr>
              <a:t>https://www.gov.uk/guidance/teaching-about-mental-wellbeing</a:t>
            </a:r>
          </a:p>
          <a:p>
            <a:r>
              <a:rPr lang="en-US" sz="5600" dirty="0">
                <a:solidFill>
                  <a:schemeClr val="accent1"/>
                </a:solidFill>
              </a:rPr>
              <a:t>Jigsaw PSHE </a:t>
            </a:r>
            <a:r>
              <a:rPr lang="en-US" sz="5600" dirty="0" err="1">
                <a:solidFill>
                  <a:schemeClr val="accent1"/>
                </a:solidFill>
              </a:rPr>
              <a:t>Programme</a:t>
            </a:r>
            <a:r>
              <a:rPr lang="en-US" sz="5600" dirty="0">
                <a:solidFill>
                  <a:schemeClr val="accent1"/>
                </a:solidFill>
              </a:rPr>
              <a:t> </a:t>
            </a:r>
            <a:r>
              <a:rPr lang="en-US" sz="5600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–</a:t>
            </a:r>
            <a:r>
              <a:rPr lang="en-US" sz="5600" dirty="0">
                <a:solidFill>
                  <a:schemeClr val="accent1"/>
                </a:solidFill>
              </a:rPr>
              <a:t> FREE Recovery Packages (Ages 5-11 and 11 - 16</a:t>
            </a:r>
          </a:p>
          <a:p>
            <a:pPr marL="0" indent="0">
              <a:buNone/>
            </a:pPr>
            <a:r>
              <a:rPr lang="en-US" sz="5600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https://www.jigsawpshe.com/</a:t>
            </a:r>
            <a:r>
              <a:rPr lang="en-US" sz="5600" dirty="0">
                <a:solidFill>
                  <a:schemeClr val="accent1"/>
                </a:solidFill>
              </a:rPr>
              <a:t> </a:t>
            </a:r>
          </a:p>
          <a:p>
            <a:r>
              <a:rPr lang="en-US" sz="5600" dirty="0">
                <a:solidFill>
                  <a:schemeClr val="accent1"/>
                </a:solidFill>
              </a:rPr>
              <a:t>PSHE Association - Guidance and lessons on teaching about mental health &amp; emotional wellbeing</a:t>
            </a:r>
          </a:p>
          <a:p>
            <a:pPr marL="0" indent="0">
              <a:buNone/>
            </a:pPr>
            <a:r>
              <a:rPr lang="en-US" sz="5600" dirty="0">
                <a:solidFill>
                  <a:schemeClr val="accent1"/>
                </a:solidFill>
              </a:rPr>
              <a:t>https://www.pshe-association.org.uk/content/guidance-and-lessons-teaching-about-mental-health</a:t>
            </a:r>
          </a:p>
          <a:p>
            <a:r>
              <a:rPr lang="en-US" sz="5600" dirty="0">
                <a:solidFill>
                  <a:schemeClr val="accent1"/>
                </a:solidFill>
              </a:rPr>
              <a:t>RECENTLY LAUNCHED  - PSHE education planning framework for pupils with SEND (Key Stages 1–4)</a:t>
            </a:r>
          </a:p>
          <a:p>
            <a:pPr marL="0" indent="0">
              <a:buNone/>
            </a:pPr>
            <a:r>
              <a:rPr lang="en-US" sz="5600" dirty="0">
                <a:solidFill>
                  <a:schemeClr val="accent1"/>
                </a:solidFill>
              </a:rPr>
              <a:t>https://www.pshe-association.org.uk/curriculum-and-resources/resources/pshe-education-planning-framework-pupils-send-key</a:t>
            </a:r>
          </a:p>
          <a:p>
            <a:r>
              <a:rPr lang="en-US" sz="5600" dirty="0">
                <a:solidFill>
                  <a:schemeClr val="accent1"/>
                </a:solidFill>
              </a:rPr>
              <a:t>Mental Health Foundation - Returning to school after the coronavirus lockdown</a:t>
            </a:r>
          </a:p>
          <a:p>
            <a:pPr marL="0" indent="0">
              <a:buNone/>
            </a:pPr>
            <a:r>
              <a:rPr lang="en-US" sz="5600" dirty="0">
                <a:solidFill>
                  <a:schemeClr val="accent1"/>
                </a:solidFill>
              </a:rPr>
              <a:t>https://www.mentalhealth.org.uk/coronavirus/returning-school-after-lockdown</a:t>
            </a:r>
          </a:p>
          <a:p>
            <a:r>
              <a:rPr lang="en-US" sz="5600" dirty="0">
                <a:solidFill>
                  <a:schemeClr val="accent1"/>
                </a:solidFill>
              </a:rPr>
              <a:t>National Autistic Society - Back to school – a guide for teachers</a:t>
            </a:r>
          </a:p>
          <a:p>
            <a:pPr marL="0" indent="0">
              <a:buNone/>
            </a:pPr>
            <a:r>
              <a:rPr lang="en-US" sz="5600" dirty="0">
                <a:solidFill>
                  <a:schemeClr val="accent1"/>
                </a:solidFill>
              </a:rPr>
              <a:t>https://www.autism.org.uk/services/helplines/coronavirus/updates/education-and-school/teachers-back-to-school.aspx</a:t>
            </a:r>
          </a:p>
          <a:p>
            <a:r>
              <a:rPr lang="en-US" sz="5600" dirty="0">
                <a:solidFill>
                  <a:schemeClr val="accent1"/>
                </a:solidFill>
              </a:rPr>
              <a:t>Recovery Curriculum </a:t>
            </a:r>
          </a:p>
          <a:p>
            <a:pPr marL="0" indent="0">
              <a:buNone/>
            </a:pPr>
            <a:r>
              <a:rPr lang="en-US" sz="5600" dirty="0">
                <a:solidFill>
                  <a:schemeClr val="accent1"/>
                </a:solidFill>
              </a:rPr>
              <a:t> https://www.evidenceforlearning.net/recoverycurriculum/</a:t>
            </a:r>
          </a:p>
          <a:p>
            <a:r>
              <a:rPr lang="en-US" sz="5600" dirty="0">
                <a:solidFill>
                  <a:schemeClr val="accent1"/>
                </a:solidFill>
              </a:rPr>
              <a:t>Place 2 Be - Return to school resources </a:t>
            </a:r>
          </a:p>
          <a:p>
            <a:pPr marL="0" indent="0">
              <a:buNone/>
            </a:pPr>
            <a:r>
              <a:rPr lang="en-US" sz="5600" dirty="0">
                <a:solidFill>
                  <a:schemeClr val="accent1"/>
                </a:solidFill>
              </a:rPr>
              <a:t>https://www.place2be.org.uk/our-services/services-for-schools/mental-health-resources-for-schools/return-to-school-resources/</a:t>
            </a:r>
          </a:p>
          <a:p>
            <a:r>
              <a:rPr lang="en-US" sz="5600" dirty="0">
                <a:solidFill>
                  <a:schemeClr val="accent1"/>
                </a:solidFill>
              </a:rPr>
              <a:t>Anna Freud Centre – Support for schools and colleges </a:t>
            </a:r>
          </a:p>
          <a:p>
            <a:pPr marL="0" indent="0">
              <a:buNone/>
            </a:pPr>
            <a:r>
              <a:rPr lang="en-US" sz="5600" dirty="0">
                <a:solidFill>
                  <a:schemeClr val="accent1"/>
                </a:solidFill>
              </a:rPr>
              <a:t>https://www.annafreud.org/coronavirus-support/support-for-schools-and-colleges/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2561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D2F38-A75F-4683-9894-E83055EDB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Mental Health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44D14-1DE9-468B-85F0-A929B02FB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The Alert </a:t>
            </a:r>
            <a:r>
              <a:rPr lang="en-US" dirty="0" err="1">
                <a:solidFill>
                  <a:schemeClr val="accent1"/>
                </a:solidFill>
              </a:rPr>
              <a:t>programme</a:t>
            </a:r>
            <a:r>
              <a:rPr lang="en-US" dirty="0">
                <a:solidFill>
                  <a:schemeClr val="accent1"/>
                </a:solidFill>
              </a:rPr>
              <a:t> - How does your engine run? 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https://integratedtreatmentservices.co.uk/?resource=how-does-your-engine-run-the-alert-programme </a:t>
            </a:r>
          </a:p>
          <a:p>
            <a:r>
              <a:rPr lang="en-US" dirty="0">
                <a:solidFill>
                  <a:schemeClr val="accent1"/>
                </a:solidFill>
              </a:rPr>
              <a:t>Keeping children safe in a wounding world, Reaching troubled children, and The natural roots of empath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hlinkClick r:id="rId2"/>
              </a:rPr>
              <a:t>https://carriehughes-slt.co.uk/resources/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en-US" dirty="0">
                <a:solidFill>
                  <a:schemeClr val="accent1"/>
                </a:solidFill>
              </a:rPr>
              <a:t>Coronavirus: Supporting Pupil’s Mental Health and Wellbeing – Anna Freud Centre – NAHT – PSHE Ass.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hlinkClick r:id="rId3"/>
              </a:rPr>
              <a:t>https://www.annafreud.org/media/12070/coronavirus-wellbeing-final.pdf</a:t>
            </a:r>
            <a:endParaRPr lang="en-US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2252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7"/>
          <p:cNvSpPr>
            <a:spLocks noGrp="1"/>
          </p:cNvSpPr>
          <p:nvPr>
            <p:ph type="title"/>
          </p:nvPr>
        </p:nvSpPr>
        <p:spPr>
          <a:xfrm>
            <a:off x="457200" y="1127125"/>
            <a:ext cx="8229600" cy="936625"/>
          </a:xfrm>
        </p:spPr>
        <p:txBody>
          <a:bodyPr/>
          <a:lstStyle/>
          <a:p>
            <a:pPr algn="ctr" eaLnBrk="1" hangingPunct="1"/>
            <a:r>
              <a:rPr lang="en-GB">
                <a:latin typeface="Arial" charset="0"/>
                <a:ea typeface="Geneva" charset="0"/>
              </a:rPr>
              <a:t>Thank you</a:t>
            </a:r>
          </a:p>
        </p:txBody>
      </p:sp>
      <p:sp>
        <p:nvSpPr>
          <p:cNvPr id="32771" name="TextBox 4"/>
          <p:cNvSpPr txBox="1">
            <a:spLocks noChangeArrowheads="1"/>
          </p:cNvSpPr>
          <p:nvPr/>
        </p:nvSpPr>
        <p:spPr bwMode="auto">
          <a:xfrm>
            <a:off x="457200" y="2063750"/>
            <a:ext cx="8229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rgbClr val="58595B"/>
                </a:solidFill>
              </a:rPr>
              <a:t>Tel: 0845 838 2921</a:t>
            </a:r>
          </a:p>
          <a:p>
            <a:pPr algn="ctr" eaLnBrk="1" hangingPunct="1"/>
            <a:r>
              <a:rPr lang="en-US" dirty="0">
                <a:solidFill>
                  <a:srgbClr val="58595B"/>
                </a:solidFill>
              </a:rPr>
              <a:t>Web: https://integratedtreatmentservices.co.uk/</a:t>
            </a:r>
          </a:p>
          <a:p>
            <a:pPr algn="ctr" eaLnBrk="1" hangingPunct="1"/>
            <a:r>
              <a:rPr lang="en-US" dirty="0"/>
              <a:t> </a:t>
            </a:r>
          </a:p>
        </p:txBody>
      </p:sp>
      <p:sp>
        <p:nvSpPr>
          <p:cNvPr id="32772" name="TextBox 5"/>
          <p:cNvSpPr txBox="1">
            <a:spLocks noChangeArrowheads="1"/>
          </p:cNvSpPr>
          <p:nvPr/>
        </p:nvSpPr>
        <p:spPr bwMode="auto">
          <a:xfrm>
            <a:off x="457200" y="3200400"/>
            <a:ext cx="8229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algn="ctr" eaLnBrk="1" hangingPunct="1"/>
            <a:r>
              <a:rPr lang="en-US" sz="1800">
                <a:solidFill>
                  <a:srgbClr val="58595B"/>
                </a:solidFill>
              </a:rPr>
              <a:t>Join us on our social media</a:t>
            </a:r>
          </a:p>
        </p:txBody>
      </p:sp>
      <p:sp>
        <p:nvSpPr>
          <p:cNvPr id="32773" name="TextBox 6"/>
          <p:cNvSpPr txBox="1">
            <a:spLocks noChangeArrowheads="1"/>
          </p:cNvSpPr>
          <p:nvPr/>
        </p:nvSpPr>
        <p:spPr bwMode="auto">
          <a:xfrm>
            <a:off x="1023938" y="5106988"/>
            <a:ext cx="72151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algn="ctr" eaLnBrk="1" hangingPunct="1"/>
            <a:r>
              <a:rPr lang="en-US" sz="1200" dirty="0">
                <a:solidFill>
                  <a:srgbClr val="58595B"/>
                </a:solidFill>
              </a:rPr>
              <a:t>Copyright © 2020 Integrated Treatment Services</a:t>
            </a:r>
          </a:p>
        </p:txBody>
      </p:sp>
      <p:sp>
        <p:nvSpPr>
          <p:cNvPr id="32774" name="TextBox 6"/>
          <p:cNvSpPr txBox="1">
            <a:spLocks noChangeArrowheads="1"/>
          </p:cNvSpPr>
          <p:nvPr/>
        </p:nvSpPr>
        <p:spPr bwMode="auto">
          <a:xfrm>
            <a:off x="3452813" y="3709988"/>
            <a:ext cx="35829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58595B"/>
                </a:solidFill>
              </a:rPr>
              <a:t>/IntegratedTreatmentServices</a:t>
            </a:r>
          </a:p>
        </p:txBody>
      </p:sp>
      <p:pic>
        <p:nvPicPr>
          <p:cNvPr id="32775" name="Picture 8" descr="Social-faceboo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575" y="3700463"/>
            <a:ext cx="344488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11" descr="Social-twitt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575" y="4075113"/>
            <a:ext cx="344488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12" descr="Social-linkedi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575" y="4443413"/>
            <a:ext cx="344488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8" name="TextBox 6"/>
          <p:cNvSpPr txBox="1">
            <a:spLocks noChangeArrowheads="1"/>
          </p:cNvSpPr>
          <p:nvPr/>
        </p:nvSpPr>
        <p:spPr bwMode="auto">
          <a:xfrm>
            <a:off x="3452813" y="4090988"/>
            <a:ext cx="35829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58595B"/>
                </a:solidFill>
              </a:rPr>
              <a:t>@ITStherapy</a:t>
            </a:r>
          </a:p>
        </p:txBody>
      </p:sp>
      <p:sp>
        <p:nvSpPr>
          <p:cNvPr id="32779" name="TextBox 6"/>
          <p:cNvSpPr txBox="1">
            <a:spLocks noChangeArrowheads="1"/>
          </p:cNvSpPr>
          <p:nvPr/>
        </p:nvSpPr>
        <p:spPr bwMode="auto">
          <a:xfrm>
            <a:off x="3452813" y="4454525"/>
            <a:ext cx="35829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58595B"/>
                </a:solidFill>
              </a:rPr>
              <a:t>/integrated-treatment-services</a:t>
            </a:r>
          </a:p>
          <a:p>
            <a:pPr eaLnBrk="1" hangingPunct="1"/>
            <a:endParaRPr lang="en-US" sz="1400">
              <a:solidFill>
                <a:srgbClr val="58595B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45"/>
    </mc:Choice>
    <mc:Fallback xmlns="">
      <p:transition spd="slow" advTm="234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9"/>
          <p:cNvSpPr>
            <a:spLocks noGrp="1"/>
          </p:cNvSpPr>
          <p:nvPr>
            <p:ph type="title"/>
          </p:nvPr>
        </p:nvSpPr>
        <p:spPr>
          <a:xfrm>
            <a:off x="457200" y="2667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Geneva" charset="0"/>
              </a:rPr>
              <a:t>Top Ten Tips for preparing for pupils with SEND returning in September</a:t>
            </a:r>
            <a:endParaRPr lang="en-GB" dirty="0">
              <a:latin typeface="Arial" charset="0"/>
              <a:ea typeface="Geneva" charset="0"/>
            </a:endParaRPr>
          </a:p>
        </p:txBody>
      </p:sp>
      <p:sp>
        <p:nvSpPr>
          <p:cNvPr id="20483" name="Content Placeholder 10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sz="2200" dirty="0">
                <a:solidFill>
                  <a:schemeClr val="accent1"/>
                </a:solidFill>
                <a:latin typeface="Arial" charset="0"/>
                <a:ea typeface="Geneva" charset="0"/>
              </a:rPr>
              <a:t>Work closely with Parent </a:t>
            </a:r>
            <a:r>
              <a:rPr lang="en-US" sz="2200" dirty="0" err="1">
                <a:solidFill>
                  <a:schemeClr val="accent1"/>
                </a:solidFill>
                <a:latin typeface="Arial" charset="0"/>
                <a:ea typeface="Geneva" charset="0"/>
              </a:rPr>
              <a:t>Carers</a:t>
            </a:r>
            <a:endParaRPr lang="en-US" sz="2200" dirty="0">
              <a:solidFill>
                <a:schemeClr val="accent1"/>
              </a:solidFill>
              <a:latin typeface="Arial" charset="0"/>
              <a:ea typeface="Geneva" charset="0"/>
            </a:endParaRPr>
          </a:p>
          <a:p>
            <a:pPr eaLnBrk="1" hangingPunct="1"/>
            <a:r>
              <a:rPr lang="en-US" sz="2200" dirty="0">
                <a:solidFill>
                  <a:schemeClr val="accent1"/>
                </a:solidFill>
                <a:latin typeface="Arial" charset="0"/>
                <a:ea typeface="Geneva" charset="0"/>
              </a:rPr>
              <a:t>Celebrate what students have been achieving during lockdown</a:t>
            </a:r>
          </a:p>
          <a:p>
            <a:pPr eaLnBrk="1" hangingPunct="1"/>
            <a:r>
              <a:rPr lang="en-US" sz="2200" dirty="0">
                <a:solidFill>
                  <a:schemeClr val="accent1"/>
                </a:solidFill>
                <a:latin typeface="Arial" charset="0"/>
                <a:ea typeface="Geneva" charset="0"/>
              </a:rPr>
              <a:t>Review your SEN Register</a:t>
            </a:r>
          </a:p>
          <a:p>
            <a:pPr eaLnBrk="1" hangingPunct="1"/>
            <a:r>
              <a:rPr lang="en-US" sz="2200" dirty="0">
                <a:solidFill>
                  <a:schemeClr val="accent1"/>
                </a:solidFill>
                <a:latin typeface="Arial" charset="0"/>
                <a:ea typeface="Geneva" charset="0"/>
              </a:rPr>
              <a:t>Work with external specialists</a:t>
            </a:r>
          </a:p>
          <a:p>
            <a:pPr eaLnBrk="1" hangingPunct="1"/>
            <a:r>
              <a:rPr lang="en-US" sz="2200" dirty="0">
                <a:solidFill>
                  <a:schemeClr val="accent1"/>
                </a:solidFill>
                <a:latin typeface="Arial" charset="0"/>
                <a:ea typeface="Geneva" charset="0"/>
              </a:rPr>
              <a:t>Ensure smooth transitions</a:t>
            </a:r>
          </a:p>
          <a:p>
            <a:pPr eaLnBrk="1" hangingPunct="1"/>
            <a:r>
              <a:rPr lang="en-US" sz="2200" dirty="0">
                <a:solidFill>
                  <a:schemeClr val="accent1"/>
                </a:solidFill>
                <a:latin typeface="Arial" charset="0"/>
                <a:ea typeface="Geneva" charset="0"/>
              </a:rPr>
              <a:t>What curriculum will I teach?</a:t>
            </a:r>
          </a:p>
          <a:p>
            <a:pPr eaLnBrk="1" hangingPunct="1"/>
            <a:r>
              <a:rPr lang="en-US" sz="2200" dirty="0">
                <a:solidFill>
                  <a:schemeClr val="accent1"/>
                </a:solidFill>
                <a:latin typeface="Arial" charset="0"/>
                <a:ea typeface="Geneva" charset="0"/>
              </a:rPr>
              <a:t>Update the SEN Information Report</a:t>
            </a:r>
          </a:p>
          <a:p>
            <a:pPr eaLnBrk="1" hangingPunct="1"/>
            <a:r>
              <a:rPr lang="en-US" sz="2200" dirty="0">
                <a:solidFill>
                  <a:schemeClr val="accent1"/>
                </a:solidFill>
                <a:latin typeface="Arial" charset="0"/>
                <a:ea typeface="Geneva" charset="0"/>
              </a:rPr>
              <a:t>Staffing considerations</a:t>
            </a:r>
          </a:p>
          <a:p>
            <a:pPr eaLnBrk="1" hangingPunct="1"/>
            <a:r>
              <a:rPr lang="en-US" sz="2200" dirty="0">
                <a:solidFill>
                  <a:schemeClr val="accent1"/>
                </a:solidFill>
                <a:latin typeface="Arial" charset="0"/>
                <a:ea typeface="Geneva" charset="0"/>
              </a:rPr>
              <a:t>How will you support the school refusers?</a:t>
            </a:r>
          </a:p>
          <a:p>
            <a:pPr eaLnBrk="1" hangingPunct="1"/>
            <a:r>
              <a:rPr lang="en-US" sz="2200" dirty="0">
                <a:solidFill>
                  <a:schemeClr val="accent1"/>
                </a:solidFill>
                <a:latin typeface="Arial" charset="0"/>
                <a:ea typeface="Geneva" charset="0"/>
              </a:rPr>
              <a:t>Look after your own mental health and wellbeing</a:t>
            </a:r>
            <a:endParaRPr lang="en-GB" sz="2200" dirty="0">
              <a:solidFill>
                <a:schemeClr val="accent1"/>
              </a:solidFill>
              <a:latin typeface="Arial" charset="0"/>
              <a:ea typeface="Geneva" charset="0"/>
            </a:endParaRP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eaLnBrk="1" hangingPunct="1"/>
            <a:fld id="{D440A1D6-1A41-C64B-A3CB-E040EFE87F88}" type="slidenum">
              <a:rPr lang="en-GB" sz="1200">
                <a:solidFill>
                  <a:srgbClr val="BFBFBF"/>
                </a:solidFill>
                <a:cs typeface="Arial" charset="0"/>
              </a:rPr>
              <a:pPr eaLnBrk="1" hangingPunct="1"/>
              <a:t>2</a:t>
            </a:fld>
            <a:endParaRPr lang="en-GB" sz="1200">
              <a:solidFill>
                <a:srgbClr val="BFBFBF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00504-C25B-427F-90CB-4F0E9BA6A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DfE Guidance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169CC-6417-437F-92B1-7F87B8AF53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>
                <a:solidFill>
                  <a:schemeClr val="accent1"/>
                </a:solidFill>
              </a:rPr>
              <a:t>All children and young people to return full-time from September</a:t>
            </a:r>
          </a:p>
          <a:p>
            <a:r>
              <a:rPr lang="en-GB" dirty="0">
                <a:solidFill>
                  <a:schemeClr val="accent1"/>
                </a:solidFill>
              </a:rPr>
              <a:t>All staff should be able to attend</a:t>
            </a:r>
          </a:p>
          <a:p>
            <a:r>
              <a:rPr lang="en-GB" dirty="0">
                <a:solidFill>
                  <a:schemeClr val="accent1"/>
                </a:solidFill>
              </a:rPr>
              <a:t>Keep children and young people in bubbles (classes in primary, year groups in secondary) – separate breaks, lunch etc.</a:t>
            </a:r>
          </a:p>
          <a:p>
            <a:r>
              <a:rPr lang="en-GB" dirty="0">
                <a:solidFill>
                  <a:schemeClr val="accent1"/>
                </a:solidFill>
              </a:rPr>
              <a:t>Staff can move around – keeping social distance</a:t>
            </a:r>
          </a:p>
          <a:p>
            <a:r>
              <a:rPr lang="en-GB" dirty="0">
                <a:solidFill>
                  <a:schemeClr val="accent1"/>
                </a:solidFill>
              </a:rPr>
              <a:t>Resources can be used but only within bubble and thoroughly cleaned after each use</a:t>
            </a:r>
          </a:p>
          <a:p>
            <a:r>
              <a:rPr lang="en-GB" dirty="0">
                <a:solidFill>
                  <a:schemeClr val="accent1"/>
                </a:solidFill>
              </a:rPr>
              <a:t>Interventions and specialist support should take place within bubbles</a:t>
            </a:r>
          </a:p>
          <a:p>
            <a:r>
              <a:rPr lang="en-GB" dirty="0">
                <a:solidFill>
                  <a:schemeClr val="accent1"/>
                </a:solidFill>
              </a:rPr>
              <a:t>Robust hand and respiratory hygiene</a:t>
            </a:r>
          </a:p>
          <a:p>
            <a:r>
              <a:rPr lang="en-GB" dirty="0">
                <a:solidFill>
                  <a:schemeClr val="accent1"/>
                </a:solidFill>
              </a:rPr>
              <a:t>Comprehensive risk assessments</a:t>
            </a:r>
          </a:p>
          <a:p>
            <a:r>
              <a:rPr lang="en-GB" dirty="0">
                <a:solidFill>
                  <a:schemeClr val="accent1"/>
                </a:solidFill>
              </a:rPr>
              <a:t>Curriculum remains broad and ambitious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587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81EFA-D8CC-4C08-84E5-ED08F80BD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DfE Guidance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73D7E8-A452-4544-BEA0-DE0A73FC85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Schools have contingency of remote learning if required</a:t>
            </a:r>
          </a:p>
          <a:p>
            <a:r>
              <a:rPr lang="en-GB" dirty="0">
                <a:solidFill>
                  <a:schemeClr val="accent1"/>
                </a:solidFill>
              </a:rPr>
              <a:t>Relationships, sex and health education compulsory from September 2020</a:t>
            </a:r>
          </a:p>
          <a:p>
            <a:r>
              <a:rPr lang="en-GB" dirty="0">
                <a:solidFill>
                  <a:schemeClr val="accent1"/>
                </a:solidFill>
              </a:rPr>
              <a:t>Behaviour policies reflect any new rules and procedures</a:t>
            </a:r>
          </a:p>
          <a:p>
            <a:r>
              <a:rPr lang="en-GB" dirty="0">
                <a:solidFill>
                  <a:schemeClr val="accent1"/>
                </a:solidFill>
              </a:rPr>
              <a:t>Routine inspections suspended until Spring 2021</a:t>
            </a:r>
          </a:p>
          <a:p>
            <a:r>
              <a:rPr lang="en-GB" dirty="0">
                <a:solidFill>
                  <a:schemeClr val="accent1"/>
                </a:solidFill>
              </a:rPr>
              <a:t>Expectation is that all primary assessments will take place in Summer 2021</a:t>
            </a:r>
          </a:p>
          <a:p>
            <a:r>
              <a:rPr lang="en-GB" dirty="0">
                <a:solidFill>
                  <a:schemeClr val="accent1"/>
                </a:solidFill>
              </a:rPr>
              <a:t>Baseline assessment postponed until September 2021 </a:t>
            </a:r>
          </a:p>
          <a:p>
            <a:r>
              <a:rPr lang="en-GB" dirty="0">
                <a:solidFill>
                  <a:schemeClr val="accent1"/>
                </a:solidFill>
              </a:rPr>
              <a:t>GCSE &amp; A Levels will take place in summer 2021 with adaptations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6084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9"/>
          <p:cNvSpPr>
            <a:spLocks noGrp="1"/>
          </p:cNvSpPr>
          <p:nvPr>
            <p:ph type="title"/>
          </p:nvPr>
        </p:nvSpPr>
        <p:spPr>
          <a:xfrm>
            <a:off x="457200" y="2391464"/>
            <a:ext cx="8229600" cy="1143000"/>
          </a:xfrm>
        </p:spPr>
        <p:txBody>
          <a:bodyPr/>
          <a:lstStyle/>
          <a:p>
            <a:pPr algn="ctr" eaLnBrk="1" hangingPunct="1"/>
            <a:r>
              <a:rPr lang="en-GB" sz="4400" dirty="0">
                <a:latin typeface="Arial" charset="0"/>
                <a:ea typeface="Geneva" charset="0"/>
              </a:rPr>
              <a:t>SENCO Questions</a:t>
            </a:r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eaLnBrk="1" hangingPunct="1"/>
            <a:fld id="{396D9D67-3FA4-3E43-8B5D-2041E07FBB94}" type="slidenum">
              <a:rPr lang="en-GB" sz="1200">
                <a:solidFill>
                  <a:schemeClr val="bg1"/>
                </a:solidFill>
                <a:cs typeface="Arial" charset="0"/>
              </a:rPr>
              <a:pPr eaLnBrk="1" hangingPunct="1"/>
              <a:t>5</a:t>
            </a:fld>
            <a:endParaRPr lang="en-GB" sz="1200">
              <a:solidFill>
                <a:schemeClr val="bg1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04BB1-B28D-46EE-85FD-436DD5CB6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Annual Reviews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B68AA0-E7C4-4EA5-9EA0-081FE847D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These should have been done, where possible, during lockdown (virtually, by phone etc)</a:t>
            </a:r>
          </a:p>
          <a:p>
            <a:r>
              <a:rPr lang="en-US" dirty="0">
                <a:solidFill>
                  <a:schemeClr val="accent1"/>
                </a:solidFill>
              </a:rPr>
              <a:t>Reviews and re-assessments of EHC plans must still take place (although there can in some circumstances be flexibility over the timing of an annual review)</a:t>
            </a:r>
          </a:p>
          <a:p>
            <a:r>
              <a:rPr lang="en-GB" dirty="0">
                <a:solidFill>
                  <a:schemeClr val="accent1"/>
                </a:solidFill>
              </a:rPr>
              <a:t>Will need to complete them as soon as possible especially if student requires some additional provision</a:t>
            </a:r>
          </a:p>
          <a:p>
            <a:r>
              <a:rPr lang="en-GB" dirty="0">
                <a:solidFill>
                  <a:schemeClr val="accent1"/>
                </a:solidFill>
              </a:rPr>
              <a:t>Need to ensure that where provision has not been delivered that this is quickly re-instated </a:t>
            </a:r>
          </a:p>
          <a:p>
            <a:r>
              <a:rPr lang="en-GB" dirty="0">
                <a:solidFill>
                  <a:schemeClr val="accent1"/>
                </a:solidFill>
              </a:rPr>
              <a:t>Evidence is that where they have been completed virtually they are much quicker and more people have attended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0827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D9967-73EE-450E-8596-6B574ADC3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Intervention Resources for phonological skills for secondary pupils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2B0D5F-BF82-4673-A752-13234A3504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>
                <a:solidFill>
                  <a:schemeClr val="accent1"/>
                </a:solidFill>
              </a:rPr>
              <a:t>Read Write Inc Fresh Start</a:t>
            </a:r>
          </a:p>
          <a:p>
            <a:r>
              <a:rPr lang="en-GB" dirty="0" err="1">
                <a:solidFill>
                  <a:schemeClr val="accent1"/>
                </a:solidFill>
              </a:rPr>
              <a:t>Nessy</a:t>
            </a:r>
            <a:r>
              <a:rPr lang="en-GB" dirty="0">
                <a:solidFill>
                  <a:schemeClr val="accent1"/>
                </a:solidFill>
              </a:rPr>
              <a:t> </a:t>
            </a:r>
          </a:p>
          <a:p>
            <a:r>
              <a:rPr lang="en-GB" dirty="0">
                <a:solidFill>
                  <a:schemeClr val="accent1"/>
                </a:solidFill>
              </a:rPr>
              <a:t>Lexia </a:t>
            </a:r>
          </a:p>
          <a:p>
            <a:r>
              <a:rPr lang="en-GB" dirty="0">
                <a:solidFill>
                  <a:schemeClr val="accent1"/>
                </a:solidFill>
              </a:rPr>
              <a:t>Dandelion Readers – Catch up Readers and Forward with Phonics</a:t>
            </a:r>
          </a:p>
          <a:p>
            <a:r>
              <a:rPr lang="en-GB" dirty="0">
                <a:solidFill>
                  <a:schemeClr val="accent1"/>
                </a:solidFill>
              </a:rPr>
              <a:t>Rapid Plus – Pearson</a:t>
            </a:r>
          </a:p>
          <a:p>
            <a:r>
              <a:rPr lang="en-GB" dirty="0">
                <a:solidFill>
                  <a:schemeClr val="accent1"/>
                </a:solidFill>
              </a:rPr>
              <a:t>Reading Wise</a:t>
            </a:r>
          </a:p>
          <a:p>
            <a:r>
              <a:rPr lang="en-US" dirty="0">
                <a:solidFill>
                  <a:schemeClr val="accent1"/>
                </a:solidFill>
              </a:rPr>
              <a:t>What works for children and young people with literacy difficulties? – Greg Brookes - </a:t>
            </a:r>
            <a:r>
              <a:rPr lang="en-US" dirty="0">
                <a:solidFill>
                  <a:schemeClr val="accent1"/>
                </a:solidFill>
                <a:hlinkClick r:id="rId2"/>
              </a:rPr>
              <a:t>http://www.thedyslexia-spldtrust.org.uk/media/downloads/49-greg-brooks-what-works-for-children-and-young-people-with-literacy-difficulties.pdf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en-US" dirty="0">
                <a:solidFill>
                  <a:schemeClr val="accent1"/>
                </a:solidFill>
              </a:rPr>
              <a:t>EEF Teaching and Learning Toolkit - Reading comprehension strategies and Meta-cognition and self-regulation may be better approaches</a:t>
            </a:r>
          </a:p>
          <a:p>
            <a:r>
              <a:rPr lang="en-GB" dirty="0">
                <a:solidFill>
                  <a:schemeClr val="accent1"/>
                </a:solidFill>
              </a:rPr>
              <a:t>EEF - </a:t>
            </a:r>
            <a:r>
              <a:rPr lang="en-US" dirty="0">
                <a:solidFill>
                  <a:schemeClr val="accent1"/>
                </a:solidFill>
              </a:rPr>
              <a:t>Improving Literacy in Secondary Schools </a:t>
            </a:r>
            <a:endParaRPr lang="en-GB" dirty="0">
              <a:solidFill>
                <a:schemeClr val="accent1"/>
              </a:solidFill>
            </a:endParaRP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5676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25690-C571-490E-9DF4-6F8A85F13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New SENCO starting in September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F5D85-E20A-4364-AE1A-040D885683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Read the SENCO Induction Pack – Whole School SEND</a:t>
            </a:r>
          </a:p>
          <a:p>
            <a:pPr marL="0" indent="0">
              <a:buNone/>
            </a:pPr>
            <a:r>
              <a:rPr lang="en-GB" dirty="0">
                <a:hlinkClick r:id="rId2"/>
              </a:rPr>
              <a:t>https://www.sendgateway.org.uk/whole-school-send/sencos-area/</a:t>
            </a:r>
            <a:endParaRPr lang="en-GB" dirty="0"/>
          </a:p>
          <a:p>
            <a:r>
              <a:rPr lang="en-GB" dirty="0"/>
              <a:t>Consider where you will undertake the national award</a:t>
            </a:r>
          </a:p>
          <a:p>
            <a:r>
              <a:rPr lang="en-GB" dirty="0"/>
              <a:t>Read everything related to SEND that you can find on school website – SEN Information Report, SEND Policy, Behaviour Policy, SEMH Policy</a:t>
            </a:r>
          </a:p>
          <a:p>
            <a:r>
              <a:rPr lang="en-GB" dirty="0"/>
              <a:t>Consider the way in which you are going to record everything – what is the current system?</a:t>
            </a:r>
          </a:p>
          <a:p>
            <a:r>
              <a:rPr lang="en-GB" dirty="0"/>
              <a:t>Review SEN Register – which students, what are their needs, where in the school are they, how are they currently being supported, who supports them</a:t>
            </a:r>
          </a:p>
          <a:p>
            <a:r>
              <a:rPr lang="en-GB" dirty="0"/>
              <a:t>Read through all EHCPs so you get to know what provision should be being offered</a:t>
            </a:r>
          </a:p>
          <a:p>
            <a:r>
              <a:rPr lang="en-GB" dirty="0"/>
              <a:t>If possible arrange a handover with current SENCO</a:t>
            </a:r>
          </a:p>
          <a:p>
            <a:r>
              <a:rPr lang="en-GB" dirty="0"/>
              <a:t>Find out if there is a local SENCO Network</a:t>
            </a:r>
          </a:p>
          <a:p>
            <a:r>
              <a:rPr lang="en-GB" dirty="0"/>
              <a:t>Enjoy – it is the best job in the world!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2278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DCB8C-F443-45BE-81DA-EBA7D1B8D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Assessing students needs if not met them face-to-face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69964A-DCE9-4DDE-AA24-A9B7DFD3E8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>
                <a:solidFill>
                  <a:schemeClr val="accent1"/>
                </a:solidFill>
              </a:rPr>
              <a:t>Arrange a virtual meeting with student and family – Find out what they have been doing during lockdown</a:t>
            </a:r>
          </a:p>
          <a:p>
            <a:r>
              <a:rPr lang="en-GB" sz="2000" dirty="0">
                <a:solidFill>
                  <a:schemeClr val="accent1"/>
                </a:solidFill>
              </a:rPr>
              <a:t>Get student to produce a one page profile – likes, dislikes, strengths, difficulties etc.</a:t>
            </a:r>
          </a:p>
          <a:p>
            <a:r>
              <a:rPr lang="en-GB" sz="2000" dirty="0">
                <a:solidFill>
                  <a:schemeClr val="accent1"/>
                </a:solidFill>
              </a:rPr>
              <a:t>Gather as much information as possible from previous settings/parents</a:t>
            </a:r>
          </a:p>
          <a:p>
            <a:r>
              <a:rPr lang="en-GB" sz="2000" dirty="0">
                <a:solidFill>
                  <a:schemeClr val="accent1"/>
                </a:solidFill>
              </a:rPr>
              <a:t>Once in school organise a series of observations within their bubble</a:t>
            </a:r>
          </a:p>
          <a:p>
            <a:r>
              <a:rPr lang="en-GB" sz="2000" dirty="0">
                <a:solidFill>
                  <a:schemeClr val="accent1"/>
                </a:solidFill>
              </a:rPr>
              <a:t>Celebrate the things that student has accomplished during lockdown</a:t>
            </a:r>
          </a:p>
          <a:p>
            <a:r>
              <a:rPr lang="en-GB" sz="2000" dirty="0">
                <a:solidFill>
                  <a:schemeClr val="accent1"/>
                </a:solidFill>
              </a:rPr>
              <a:t>Make teacher/s aware of needs and what you would like them to do to assess needs as quickly as possible</a:t>
            </a:r>
          </a:p>
          <a:p>
            <a:r>
              <a:rPr lang="en-GB" sz="2000" dirty="0">
                <a:solidFill>
                  <a:schemeClr val="accent1"/>
                </a:solidFill>
              </a:rPr>
              <a:t>If you do need to carry out screening or summative assessments allow them to settle into their new school first.</a:t>
            </a:r>
          </a:p>
          <a:p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175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41617B1DEF8147B930BF3EA0EE1D57" ma:contentTypeVersion="14" ma:contentTypeDescription="Create a new document." ma:contentTypeScope="" ma:versionID="a9432c2e267fafba23cac4e68abf70a6">
  <xsd:schema xmlns:xsd="http://www.w3.org/2001/XMLSchema" xmlns:xs="http://www.w3.org/2001/XMLSchema" xmlns:p="http://schemas.microsoft.com/office/2006/metadata/properties" xmlns:ns2="f329ba11-840f-4513-800f-dfa4e69ecff9" xmlns:ns3="ac589974-117d-4f4c-a880-af19c0fae4fc" targetNamespace="http://schemas.microsoft.com/office/2006/metadata/properties" ma:root="true" ma:fieldsID="17096f7ad072699ea6ff310cab894c43" ns2:_="" ns3:_="">
    <xsd:import namespace="f329ba11-840f-4513-800f-dfa4e69ecff9"/>
    <xsd:import namespace="ac589974-117d-4f4c-a880-af19c0fae4f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29ba11-840f-4513-800f-dfa4e69ecff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589974-117d-4f4c-a880-af19c0fae4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DB3A5B5-A97D-4BD0-BBC7-AB0A6FEA33F0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terms/"/>
    <ds:schemaRef ds:uri="http://purl.org/dc/elements/1.1/"/>
    <ds:schemaRef ds:uri="http://schemas.microsoft.com/office/infopath/2007/PartnerControls"/>
    <ds:schemaRef ds:uri="ac589974-117d-4f4c-a880-af19c0fae4fc"/>
    <ds:schemaRef ds:uri="f329ba11-840f-4513-800f-dfa4e69ecff9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095627D-0148-4EF0-A074-78033CB640C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9949BD5-B458-49B4-A1EC-F5289E66EA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29ba11-840f-4513-800f-dfa4e69ecff9"/>
    <ds:schemaRef ds:uri="ac589974-117d-4f4c-a880-af19c0fae4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1756</TotalTime>
  <Words>1152</Words>
  <Application>Microsoft Office PowerPoint</Application>
  <PresentationFormat>On-screen Show (4:3)</PresentationFormat>
  <Paragraphs>127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Are you ready for September? </vt:lpstr>
      <vt:lpstr>Top Ten Tips for preparing for pupils with SEND returning in September</vt:lpstr>
      <vt:lpstr>DfE Guidance</vt:lpstr>
      <vt:lpstr>DfE Guidance</vt:lpstr>
      <vt:lpstr>SENCO Questions</vt:lpstr>
      <vt:lpstr>Annual Reviews</vt:lpstr>
      <vt:lpstr>Intervention Resources for phonological skills for secondary pupils</vt:lpstr>
      <vt:lpstr>New SENCO starting in September</vt:lpstr>
      <vt:lpstr>Assessing students needs if not met them face-to-face</vt:lpstr>
      <vt:lpstr>Resources</vt:lpstr>
      <vt:lpstr>COVID 19 Related Resources</vt:lpstr>
      <vt:lpstr>Mental Health Resources</vt:lpstr>
      <vt:lpstr>Mental Health Resources</vt:lpstr>
      <vt:lpstr>Thank you</vt:lpstr>
    </vt:vector>
  </TitlesOfParts>
  <Company>Threerooms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Ian Morris</dc:creator>
  <cp:lastModifiedBy>Carol Charlton</cp:lastModifiedBy>
  <cp:revision>122</cp:revision>
  <dcterms:created xsi:type="dcterms:W3CDTF">2013-09-09T11:55:18Z</dcterms:created>
  <dcterms:modified xsi:type="dcterms:W3CDTF">2020-07-08T19:46:54Z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0x010100BB41617B1DEF8147B930BF3EA0EE1D57</vt:lpwstr>
  </property>
</Properties>
</file>