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notesMasterIdLst>
    <p:notesMasterId r:id="rId26"/>
  </p:notesMasterIdLst>
  <p:handoutMasterIdLst>
    <p:handoutMasterId r:id="rId27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9" r:id="rId11"/>
    <p:sldId id="275" r:id="rId12"/>
    <p:sldId id="277" r:id="rId13"/>
    <p:sldId id="282" r:id="rId14"/>
    <p:sldId id="283" r:id="rId15"/>
    <p:sldId id="284" r:id="rId16"/>
    <p:sldId id="291" r:id="rId17"/>
    <p:sldId id="292" r:id="rId18"/>
    <p:sldId id="293" r:id="rId19"/>
    <p:sldId id="295" r:id="rId20"/>
    <p:sldId id="296" r:id="rId21"/>
    <p:sldId id="297" r:id="rId22"/>
    <p:sldId id="298" r:id="rId23"/>
    <p:sldId id="299" r:id="rId24"/>
    <p:sldId id="30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0D1AE2-45E2-471E-B4F8-9DD1BFAD3920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4D984-FDD2-4E86-A5B2-0B80FD96B8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612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28379-B9FF-4E93-8092-B61AE46EF465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F0EB1C-5CAF-44A2-92AA-D8D058C7D1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019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8BC160-551B-43DC-B014-485AB8D763B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119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8BC160-551B-43DC-B014-485AB8D763B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195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8BC160-551B-43DC-B014-485AB8D763B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582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8BC160-551B-43DC-B014-485AB8D763B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045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0867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88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7459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205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747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32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224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8134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899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6665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01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8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446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183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728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050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C7FF6-1DA4-4200-9AF9-E63C0C19CDBE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F78360-ACFB-4F24-9704-0163EFFA38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952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Things to consider </a:t>
            </a:r>
            <a:br>
              <a:rPr lang="en-GB" dirty="0" smtClean="0"/>
            </a:br>
            <a:r>
              <a:rPr lang="en-GB" dirty="0" smtClean="0"/>
              <a:t>before attempting a </a:t>
            </a:r>
            <a:br>
              <a:rPr lang="en-GB" dirty="0" smtClean="0"/>
            </a:br>
            <a:r>
              <a:rPr lang="en-GB" dirty="0" smtClean="0"/>
              <a:t>whole school approach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46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Key Stage 1 - potential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42864" y="1481138"/>
            <a:ext cx="8229600" cy="4525962"/>
          </a:xfrm>
        </p:spPr>
        <p:txBody>
          <a:bodyPr>
            <a:normAutofit lnSpcReduction="10000"/>
          </a:bodyPr>
          <a:lstStyle/>
          <a:p>
            <a:r>
              <a:rPr lang="en-GB" sz="3200" dirty="0">
                <a:sym typeface="Wingdings" panose="05000000000000000000" pitchFamily="2" charset="2"/>
              </a:rPr>
              <a:t>Year 2  </a:t>
            </a:r>
            <a:r>
              <a:rPr lang="en-GB" sz="3200" dirty="0">
                <a:sym typeface="Wingdings" panose="05000000000000000000" pitchFamily="2" charset="2"/>
              </a:rPr>
              <a:t>   </a:t>
            </a:r>
            <a:r>
              <a:rPr lang="en-GB" i="1" dirty="0">
                <a:sym typeface="Wingdings" panose="05000000000000000000" pitchFamily="2" charset="2"/>
              </a:rPr>
              <a:t>As per year 1+</a:t>
            </a:r>
          </a:p>
          <a:p>
            <a:pPr marL="392113" lvl="1" indent="0">
              <a:buNone/>
            </a:pPr>
            <a:endParaRPr lang="en-GB" sz="2800" dirty="0">
              <a:sym typeface="Wingdings" panose="05000000000000000000" pitchFamily="2" charset="2"/>
            </a:endParaRPr>
          </a:p>
          <a:p>
            <a:pPr marL="392113" lvl="1" indent="0">
              <a:buNone/>
            </a:pPr>
            <a:r>
              <a:rPr lang="en-GB" sz="2800" dirty="0">
                <a:sym typeface="Wingdings" panose="05000000000000000000" pitchFamily="2" charset="2"/>
              </a:rPr>
              <a:t>CORE LEVEL - sentences</a:t>
            </a:r>
          </a:p>
          <a:p>
            <a:pPr lvl="1"/>
            <a:r>
              <a:rPr lang="en-GB" sz="2800" dirty="0">
                <a:sym typeface="Wingdings" panose="05000000000000000000" pitchFamily="2" charset="2"/>
              </a:rPr>
              <a:t>Connectives [coordination </a:t>
            </a:r>
            <a:r>
              <a:rPr lang="en-GB" sz="2800" dirty="0">
                <a:sym typeface="Wingdings" panose="05000000000000000000" pitchFamily="2" charset="2"/>
              </a:rPr>
              <a:t>and early </a:t>
            </a:r>
            <a:r>
              <a:rPr lang="en-GB" sz="2800" dirty="0">
                <a:sym typeface="Wingdings" panose="05000000000000000000" pitchFamily="2" charset="2"/>
              </a:rPr>
              <a:t>subordination]</a:t>
            </a:r>
          </a:p>
          <a:p>
            <a:pPr lvl="1"/>
            <a:r>
              <a:rPr lang="en-GB" sz="2800" dirty="0">
                <a:sym typeface="Wingdings" panose="05000000000000000000" pitchFamily="2" charset="2"/>
              </a:rPr>
              <a:t>Making more interesting sentences by adding a colour/shape element</a:t>
            </a:r>
          </a:p>
          <a:p>
            <a:pPr lvl="1"/>
            <a:r>
              <a:rPr lang="en-GB" sz="2800" dirty="0">
                <a:sym typeface="Wingdings" panose="05000000000000000000" pitchFamily="2" charset="2"/>
              </a:rPr>
              <a:t>Sentence types and uses  </a:t>
            </a:r>
            <a:r>
              <a:rPr lang="en-GB" dirty="0">
                <a:sym typeface="Wingdings" panose="05000000000000000000" pitchFamily="2" charset="2"/>
              </a:rPr>
              <a:t>[ e.g. commands, questions, riddles, poems ] </a:t>
            </a:r>
            <a:r>
              <a:rPr lang="en-GB" sz="2800" dirty="0">
                <a:sym typeface="Wingdings" panose="05000000000000000000" pitchFamily="2" charset="2"/>
              </a:rPr>
              <a:t> allows for repetitive framework </a:t>
            </a:r>
          </a:p>
        </p:txBody>
      </p:sp>
    </p:spTree>
    <p:extLst>
      <p:ext uri="{BB962C8B-B14F-4D97-AF65-F5344CB8AC3E}">
        <p14:creationId xmlns:p14="http://schemas.microsoft.com/office/powerpoint/2010/main" val="2050737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Key Stage 1 - potential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42864" y="1481138"/>
            <a:ext cx="8229600" cy="4525962"/>
          </a:xfrm>
        </p:spPr>
        <p:txBody>
          <a:bodyPr/>
          <a:lstStyle/>
          <a:p>
            <a:r>
              <a:rPr lang="en-GB" sz="3200" dirty="0">
                <a:sym typeface="Wingdings" panose="05000000000000000000" pitchFamily="2" charset="2"/>
              </a:rPr>
              <a:t>Year 2 </a:t>
            </a:r>
            <a:r>
              <a:rPr lang="en-GB" sz="3200" dirty="0">
                <a:sym typeface="Wingdings" panose="05000000000000000000" pitchFamily="2" charset="2"/>
              </a:rPr>
              <a:t>– CORE LEVEL cont’d</a:t>
            </a:r>
          </a:p>
          <a:p>
            <a:pPr marL="109537" indent="0">
              <a:buNone/>
            </a:pPr>
            <a:endParaRPr lang="en-GB" sz="3200" dirty="0">
              <a:sym typeface="Wingdings" panose="05000000000000000000" pitchFamily="2" charset="2"/>
            </a:endParaRPr>
          </a:p>
          <a:p>
            <a:pPr lvl="1"/>
            <a:r>
              <a:rPr lang="en-GB" sz="2800" dirty="0">
                <a:sym typeface="Wingdings" panose="05000000000000000000" pitchFamily="2" charset="2"/>
              </a:rPr>
              <a:t>Adverbs [ How, When, Where]</a:t>
            </a:r>
          </a:p>
          <a:p>
            <a:pPr lvl="1"/>
            <a:r>
              <a:rPr lang="en-GB" sz="2800" dirty="0">
                <a:sym typeface="Wingdings" panose="05000000000000000000" pitchFamily="2" charset="2"/>
              </a:rPr>
              <a:t>Turning Adjectives into adverbs [‘</a:t>
            </a:r>
            <a:r>
              <a:rPr lang="en-GB" sz="2800" dirty="0" err="1">
                <a:sym typeface="Wingdings" panose="05000000000000000000" pitchFamily="2" charset="2"/>
              </a:rPr>
              <a:t>ly</a:t>
            </a:r>
            <a:r>
              <a:rPr lang="en-GB" sz="2800" dirty="0">
                <a:sym typeface="Wingdings" panose="05000000000000000000" pitchFamily="2" charset="2"/>
              </a:rPr>
              <a:t>’ words]</a:t>
            </a:r>
          </a:p>
          <a:p>
            <a:pPr lvl="1"/>
            <a:r>
              <a:rPr lang="en-GB" sz="2800" dirty="0">
                <a:sym typeface="Wingdings" panose="05000000000000000000" pitchFamily="2" charset="2"/>
              </a:rPr>
              <a:t>Supporting sentence recall for sentence dictation</a:t>
            </a:r>
          </a:p>
          <a:p>
            <a:pPr lvl="1"/>
            <a:r>
              <a:rPr lang="en-GB" sz="2800" dirty="0">
                <a:sym typeface="Wingdings" panose="05000000000000000000" pitchFamily="2" charset="2"/>
              </a:rPr>
              <a:t>Reading </a:t>
            </a:r>
            <a:r>
              <a:rPr lang="en-GB" sz="2800" dirty="0">
                <a:sym typeface="Wingdings" panose="05000000000000000000" pitchFamily="2" charset="2"/>
              </a:rPr>
              <a:t>comprehension</a:t>
            </a:r>
          </a:p>
          <a:p>
            <a:pPr marL="392113" lvl="1" indent="0">
              <a:buNone/>
            </a:pPr>
            <a:endParaRPr lang="en-GB" sz="2800" dirty="0">
              <a:sym typeface="Wingdings" panose="05000000000000000000" pitchFamily="2" charset="2"/>
            </a:endParaRPr>
          </a:p>
          <a:p>
            <a:pPr marL="392113" lvl="1" indent="0">
              <a:buNone/>
            </a:pPr>
            <a:endParaRPr lang="en-GB" sz="28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02562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Key Stage 1 - potential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42864" y="1481138"/>
            <a:ext cx="8229600" cy="4525962"/>
          </a:xfrm>
        </p:spPr>
        <p:txBody>
          <a:bodyPr>
            <a:normAutofit fontScale="92500" lnSpcReduction="10000"/>
          </a:bodyPr>
          <a:lstStyle/>
          <a:p>
            <a:r>
              <a:rPr lang="en-GB" sz="3200" dirty="0">
                <a:sym typeface="Wingdings" panose="05000000000000000000" pitchFamily="2" charset="2"/>
              </a:rPr>
              <a:t>Year </a:t>
            </a:r>
            <a:r>
              <a:rPr lang="en-GB" sz="3200" dirty="0">
                <a:sym typeface="Wingdings" panose="05000000000000000000" pitchFamily="2" charset="2"/>
              </a:rPr>
              <a:t>2 </a:t>
            </a:r>
            <a:endParaRPr lang="en-GB" dirty="0">
              <a:sym typeface="Wingdings" panose="05000000000000000000" pitchFamily="2" charset="2"/>
            </a:endParaRPr>
          </a:p>
          <a:p>
            <a:pPr marL="109537" indent="0">
              <a:buNone/>
            </a:pPr>
            <a:endParaRPr lang="en-GB" dirty="0">
              <a:sym typeface="Wingdings" panose="05000000000000000000" pitchFamily="2" charset="2"/>
            </a:endParaRPr>
          </a:p>
          <a:p>
            <a:pPr marL="109537" indent="0">
              <a:buNone/>
            </a:pPr>
            <a:r>
              <a:rPr lang="en-GB" sz="2600" dirty="0">
                <a:sym typeface="Wingdings" panose="05000000000000000000" pitchFamily="2" charset="2"/>
              </a:rPr>
              <a:t>BROAD LEVEL – ideas</a:t>
            </a:r>
          </a:p>
          <a:p>
            <a:r>
              <a:rPr lang="en-GB" sz="2600" dirty="0">
                <a:sym typeface="Wingdings" panose="05000000000000000000" pitchFamily="2" charset="2"/>
              </a:rPr>
              <a:t>Brainstorming </a:t>
            </a:r>
            <a:r>
              <a:rPr lang="en-GB" sz="2600" dirty="0">
                <a:sym typeface="Wingdings" panose="05000000000000000000" pitchFamily="2" charset="2"/>
              </a:rPr>
              <a:t>@ ‘ideas level’ for narrative </a:t>
            </a:r>
          </a:p>
          <a:p>
            <a:r>
              <a:rPr lang="en-GB" sz="2600" dirty="0">
                <a:sym typeface="Wingdings" panose="05000000000000000000" pitchFamily="2" charset="2"/>
              </a:rPr>
              <a:t>Fact </a:t>
            </a:r>
            <a:r>
              <a:rPr lang="en-GB" sz="2600" dirty="0">
                <a:sym typeface="Wingdings" panose="05000000000000000000" pitchFamily="2" charset="2"/>
              </a:rPr>
              <a:t>learning /recall </a:t>
            </a:r>
            <a:endParaRPr lang="en-GB" sz="2600" dirty="0">
              <a:sym typeface="Wingdings" panose="05000000000000000000" pitchFamily="2" charset="2"/>
            </a:endParaRPr>
          </a:p>
          <a:p>
            <a:endParaRPr lang="en-GB" sz="2600" dirty="0">
              <a:sym typeface="Wingdings" panose="05000000000000000000" pitchFamily="2" charset="2"/>
            </a:endParaRPr>
          </a:p>
          <a:p>
            <a:pPr marL="109537" indent="0">
              <a:buNone/>
            </a:pPr>
            <a:r>
              <a:rPr lang="en-GB" sz="2600" dirty="0">
                <a:sym typeface="Wingdings" panose="05000000000000000000" pitchFamily="2" charset="2"/>
              </a:rPr>
              <a:t>NARROW LEVEL - words</a:t>
            </a:r>
          </a:p>
          <a:p>
            <a:r>
              <a:rPr lang="en-GB" sz="2600" dirty="0">
                <a:sym typeface="Wingdings" panose="05000000000000000000" pitchFamily="2" charset="2"/>
              </a:rPr>
              <a:t>Topic vocab support</a:t>
            </a:r>
          </a:p>
          <a:p>
            <a:r>
              <a:rPr lang="en-GB" sz="2600" dirty="0">
                <a:sym typeface="Wingdings" panose="05000000000000000000" pitchFamily="2" charset="2"/>
              </a:rPr>
              <a:t>Coding  the ‘Word of the Week’  - ensures variety i.e. not just nouns</a:t>
            </a:r>
          </a:p>
        </p:txBody>
      </p:sp>
    </p:spTree>
    <p:extLst>
      <p:ext uri="{BB962C8B-B14F-4D97-AF65-F5344CB8AC3E}">
        <p14:creationId xmlns:p14="http://schemas.microsoft.com/office/powerpoint/2010/main" val="222997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Stage 2/3 - potential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92113" lvl="1" indent="0">
              <a:buNone/>
            </a:pPr>
            <a:endParaRPr lang="en-GB" sz="1200" dirty="0"/>
          </a:p>
          <a:p>
            <a:pPr marL="109537" indent="0">
              <a:buNone/>
            </a:pPr>
            <a:r>
              <a:rPr lang="en-GB" sz="2400" b="1" dirty="0" smtClean="0"/>
              <a:t>First Step –  easy way in for staff [who have receive basic training package] </a:t>
            </a:r>
          </a:p>
          <a:p>
            <a:pPr marL="109537" indent="0">
              <a:buNone/>
            </a:pPr>
            <a:endParaRPr lang="en-GB" sz="2400" dirty="0" smtClean="0"/>
          </a:p>
          <a:p>
            <a:r>
              <a:rPr lang="en-GB" sz="2400" dirty="0" smtClean="0"/>
              <a:t>Making up silly sentences with the children as a way to teach the basic coding combinations</a:t>
            </a:r>
          </a:p>
          <a:p>
            <a:pPr marL="109537" indent="0">
              <a:buNone/>
            </a:pPr>
            <a:endParaRPr lang="en-GB" sz="2400" dirty="0" smtClean="0"/>
          </a:p>
          <a:p>
            <a:r>
              <a:rPr lang="en-GB" sz="2400" dirty="0" smtClean="0"/>
              <a:t>Expanding those silly sentences the extended coding </a:t>
            </a: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413779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Stage 2/3 - potential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200" dirty="0"/>
              <a:t>CORE LEVEL - sentences </a:t>
            </a:r>
          </a:p>
          <a:p>
            <a:pPr lvl="1"/>
            <a:r>
              <a:rPr lang="en-GB" sz="2800" dirty="0"/>
              <a:t>Developing complex sentences by ‘adding’ a colour/shape</a:t>
            </a:r>
          </a:p>
          <a:p>
            <a:pPr lvl="1"/>
            <a:r>
              <a:rPr lang="en-GB" sz="2800" dirty="0"/>
              <a:t>Developing complex sentences by ‘expanding‘ within a colour </a:t>
            </a:r>
            <a:r>
              <a:rPr lang="en-GB" dirty="0"/>
              <a:t>[higher level subordinators/relative  clauses]</a:t>
            </a:r>
          </a:p>
          <a:p>
            <a:pPr lvl="1"/>
            <a:r>
              <a:rPr lang="en-GB" sz="2800" dirty="0"/>
              <a:t>Linking with Adverbials </a:t>
            </a:r>
          </a:p>
          <a:p>
            <a:pPr lvl="1"/>
            <a:r>
              <a:rPr lang="en-GB" sz="2800" dirty="0"/>
              <a:t>Reading comprehension /fact searching/ text cohesion </a:t>
            </a:r>
          </a:p>
          <a:p>
            <a:pPr lvl="1"/>
            <a:endParaRPr lang="en-GB" sz="1100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30982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Stage 2/3 - potential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/>
            <a:endParaRPr lang="en-GB" sz="1100" dirty="0"/>
          </a:p>
          <a:p>
            <a:r>
              <a:rPr lang="en-GB" sz="3200" dirty="0"/>
              <a:t>BROAD LEVEL -ideas</a:t>
            </a:r>
          </a:p>
          <a:p>
            <a:pPr lvl="1"/>
            <a:r>
              <a:rPr lang="en-GB" sz="2800" dirty="0"/>
              <a:t>Brainstorming for written narrative – fiction and non </a:t>
            </a:r>
            <a:r>
              <a:rPr lang="en-GB" sz="2800" dirty="0"/>
              <a:t>fiction</a:t>
            </a:r>
          </a:p>
          <a:p>
            <a:pPr lvl="1"/>
            <a:r>
              <a:rPr lang="en-GB" sz="2800" dirty="0"/>
              <a:t>Fact Learning /recall </a:t>
            </a:r>
          </a:p>
          <a:p>
            <a:pPr lvl="1"/>
            <a:r>
              <a:rPr lang="en-GB" sz="2800" dirty="0"/>
              <a:t>Diaries and Planners</a:t>
            </a:r>
            <a:endParaRPr lang="en-GB" sz="2800" dirty="0"/>
          </a:p>
          <a:p>
            <a:pPr marL="109537" indent="0">
              <a:buNone/>
            </a:pPr>
            <a:endParaRPr lang="en-GB" sz="1600" dirty="0"/>
          </a:p>
          <a:p>
            <a:r>
              <a:rPr lang="en-GB" sz="3200" dirty="0"/>
              <a:t>NARROW LEVEL - words</a:t>
            </a:r>
          </a:p>
          <a:p>
            <a:pPr lvl="1"/>
            <a:r>
              <a:rPr lang="en-GB" sz="2800" dirty="0"/>
              <a:t>Similar vocabulary – topic words</a:t>
            </a:r>
          </a:p>
          <a:p>
            <a:pPr lvl="1"/>
            <a:r>
              <a:rPr lang="en-GB" sz="2800" dirty="0"/>
              <a:t>Individual word learning targets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241013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1752602"/>
            <a:ext cx="7772400" cy="225246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00B0F0"/>
                </a:solidFill>
              </a:rPr>
              <a:t>What </a:t>
            </a:r>
            <a:r>
              <a:rPr lang="en-GB" dirty="0">
                <a:solidFill>
                  <a:srgbClr val="00B0F0"/>
                </a:solidFill>
              </a:rPr>
              <a:t>level </a:t>
            </a:r>
            <a:r>
              <a:rPr lang="en-GB" dirty="0" smtClean="0">
                <a:solidFill>
                  <a:srgbClr val="00B0F0"/>
                </a:solidFill>
              </a:rPr>
              <a:t>of classroom application is </a:t>
            </a:r>
            <a:r>
              <a:rPr lang="en-GB" dirty="0">
                <a:solidFill>
                  <a:srgbClr val="00B0F0"/>
                </a:solidFill>
              </a:rPr>
              <a:t>appropriate </a:t>
            </a:r>
            <a:r>
              <a:rPr lang="en-GB" dirty="0" smtClean="0">
                <a:solidFill>
                  <a:srgbClr val="00B0F0"/>
                </a:solidFill>
              </a:rPr>
              <a:t/>
            </a:r>
            <a:br>
              <a:rPr lang="en-GB" dirty="0" smtClean="0">
                <a:solidFill>
                  <a:srgbClr val="00B0F0"/>
                </a:solidFill>
              </a:rPr>
            </a:br>
            <a:r>
              <a:rPr lang="en-GB" dirty="0" smtClean="0">
                <a:solidFill>
                  <a:srgbClr val="00B0F0"/>
                </a:solidFill>
              </a:rPr>
              <a:t>to aim for? 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21108" y="4149080"/>
            <a:ext cx="7772400" cy="1199704"/>
          </a:xfrm>
        </p:spPr>
        <p:txBody>
          <a:bodyPr/>
          <a:lstStyle/>
          <a:p>
            <a:r>
              <a:rPr lang="en-GB" sz="4000" dirty="0">
                <a:solidFill>
                  <a:srgbClr val="FF0000"/>
                </a:solidFill>
              </a:rPr>
              <a:t>NEWLY TRAINED SCHOOL 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67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Village Primary School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196752"/>
            <a:ext cx="8229600" cy="4525962"/>
          </a:xfrm>
        </p:spPr>
        <p:txBody>
          <a:bodyPr/>
          <a:lstStyle/>
          <a:p>
            <a:r>
              <a:rPr lang="en-GB" sz="3200" dirty="0"/>
              <a:t>Received training in Sept 16</a:t>
            </a:r>
          </a:p>
          <a:p>
            <a:r>
              <a:rPr lang="en-GB" sz="3200" dirty="0"/>
              <a:t>Link SLT is a  S/L base SLT</a:t>
            </a:r>
          </a:p>
          <a:p>
            <a:r>
              <a:rPr lang="en-GB" sz="3200" dirty="0" err="1"/>
              <a:t>Yr</a:t>
            </a:r>
            <a:r>
              <a:rPr lang="en-GB" sz="3200" dirty="0"/>
              <a:t> 1pupil had high levels of coding for S/L programme </a:t>
            </a:r>
          </a:p>
          <a:p>
            <a:r>
              <a:rPr lang="en-GB" sz="3200" dirty="0"/>
              <a:t>Teacher in first class [ mixed R/Yr1] has coding resources on her interactive whiteboard</a:t>
            </a:r>
          </a:p>
        </p:txBody>
      </p:sp>
    </p:spTree>
    <p:extLst>
      <p:ext uri="{BB962C8B-B14F-4D97-AF65-F5344CB8AC3E}">
        <p14:creationId xmlns:p14="http://schemas.microsoft.com/office/powerpoint/2010/main" val="280219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Village School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196752"/>
            <a:ext cx="8229600" cy="4525962"/>
          </a:xfrm>
        </p:spPr>
        <p:txBody>
          <a:bodyPr/>
          <a:lstStyle/>
          <a:p>
            <a:r>
              <a:rPr lang="en-GB" sz="3200" dirty="0"/>
              <a:t>Uses it for fiction brainstorming [ Who is in the story, Where is the story happening </a:t>
            </a:r>
            <a:r>
              <a:rPr lang="en-GB" sz="3200" dirty="0" err="1"/>
              <a:t>etc</a:t>
            </a:r>
            <a:r>
              <a:rPr lang="en-GB" sz="3200" dirty="0"/>
              <a:t>]</a:t>
            </a:r>
          </a:p>
          <a:p>
            <a:r>
              <a:rPr lang="en-GB" sz="3200" dirty="0"/>
              <a:t>Extended use for sentence creation and writing with non SLT children</a:t>
            </a:r>
          </a:p>
          <a:p>
            <a:r>
              <a:rPr lang="en-GB" sz="3200" dirty="0"/>
              <a:t>Planning to support teacher to use in yr2/3 class next year </a:t>
            </a:r>
          </a:p>
        </p:txBody>
      </p:sp>
    </p:spTree>
    <p:extLst>
      <p:ext uri="{BB962C8B-B14F-4D97-AF65-F5344CB8AC3E}">
        <p14:creationId xmlns:p14="http://schemas.microsoft.com/office/powerpoint/2010/main" val="315262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1752602"/>
            <a:ext cx="7772400" cy="225246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00B0F0"/>
                </a:solidFill>
              </a:rPr>
              <a:t>What </a:t>
            </a:r>
            <a:r>
              <a:rPr lang="en-GB" dirty="0">
                <a:solidFill>
                  <a:srgbClr val="00B0F0"/>
                </a:solidFill>
              </a:rPr>
              <a:t>level </a:t>
            </a:r>
            <a:r>
              <a:rPr lang="en-GB" dirty="0" smtClean="0">
                <a:solidFill>
                  <a:srgbClr val="00B0F0"/>
                </a:solidFill>
              </a:rPr>
              <a:t>of classroom application is </a:t>
            </a:r>
            <a:r>
              <a:rPr lang="en-GB" dirty="0">
                <a:solidFill>
                  <a:srgbClr val="00B0F0"/>
                </a:solidFill>
              </a:rPr>
              <a:t>appropriate </a:t>
            </a:r>
            <a:r>
              <a:rPr lang="en-GB" dirty="0" smtClean="0">
                <a:solidFill>
                  <a:srgbClr val="00B0F0"/>
                </a:solidFill>
              </a:rPr>
              <a:t/>
            </a:r>
            <a:br>
              <a:rPr lang="en-GB" dirty="0" smtClean="0">
                <a:solidFill>
                  <a:srgbClr val="00B0F0"/>
                </a:solidFill>
              </a:rPr>
            </a:br>
            <a:r>
              <a:rPr lang="en-GB" dirty="0" smtClean="0">
                <a:solidFill>
                  <a:srgbClr val="00B0F0"/>
                </a:solidFill>
              </a:rPr>
              <a:t>to aim for? 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21108" y="4149080"/>
            <a:ext cx="7772400" cy="1199704"/>
          </a:xfrm>
        </p:spPr>
        <p:txBody>
          <a:bodyPr/>
          <a:lstStyle/>
          <a:p>
            <a:r>
              <a:rPr lang="en-GB" sz="4000" dirty="0">
                <a:solidFill>
                  <a:srgbClr val="FF0000"/>
                </a:solidFill>
              </a:rPr>
              <a:t>SPECIALIST SETTING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46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we need to consider ?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200" dirty="0"/>
              <a:t>Curriculum led or individual needs led</a:t>
            </a:r>
          </a:p>
          <a:p>
            <a:pPr marL="109537" indent="0">
              <a:buNone/>
            </a:pPr>
            <a:endParaRPr lang="en-GB" sz="1600" dirty="0"/>
          </a:p>
          <a:p>
            <a:r>
              <a:rPr lang="en-GB" sz="3200" dirty="0"/>
              <a:t>Universal support v specialist intervention</a:t>
            </a:r>
          </a:p>
          <a:p>
            <a:pPr marL="109537" indent="0">
              <a:buNone/>
            </a:pPr>
            <a:endParaRPr lang="en-GB" sz="1600" dirty="0"/>
          </a:p>
          <a:p>
            <a:r>
              <a:rPr lang="en-GB" sz="3200" dirty="0"/>
              <a:t>Nature of setting [mainstream v specialist provision</a:t>
            </a:r>
            <a:r>
              <a:rPr lang="en-GB" sz="3200" dirty="0"/>
              <a:t>]</a:t>
            </a:r>
          </a:p>
          <a:p>
            <a:pPr marL="109537" indent="0">
              <a:buNone/>
            </a:pPr>
            <a:endParaRPr lang="en-GB" sz="1600" dirty="0"/>
          </a:p>
          <a:p>
            <a:r>
              <a:rPr lang="en-GB" sz="3200" dirty="0"/>
              <a:t>Level of SLT support on site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753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Advantages of Specialist setting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000" dirty="0"/>
              <a:t>More uniform population….</a:t>
            </a:r>
            <a:r>
              <a:rPr lang="en-GB" sz="3000" dirty="0" err="1"/>
              <a:t>ish</a:t>
            </a:r>
            <a:endParaRPr lang="en-GB" sz="3000" dirty="0"/>
          </a:p>
          <a:p>
            <a:r>
              <a:rPr lang="en-GB" sz="3000" dirty="0"/>
              <a:t>Higher percentage of pupils viewed by staff as benefiting from the approach</a:t>
            </a:r>
          </a:p>
          <a:p>
            <a:r>
              <a:rPr lang="en-GB" sz="3000" dirty="0"/>
              <a:t>Staff more skilled at multiple support strategies </a:t>
            </a:r>
          </a:p>
          <a:p>
            <a:r>
              <a:rPr lang="en-GB" sz="3000" dirty="0"/>
              <a:t>Specialist Visual Support strategies already in place across the setting :- </a:t>
            </a:r>
            <a:r>
              <a:rPr lang="en-GB" sz="2400" i="1" dirty="0"/>
              <a:t>signing, symbol use, PECS, picture support</a:t>
            </a:r>
          </a:p>
          <a:p>
            <a:r>
              <a:rPr lang="en-GB" sz="3000" dirty="0"/>
              <a:t>Symbol writing software</a:t>
            </a:r>
          </a:p>
        </p:txBody>
      </p:sp>
    </p:spTree>
    <p:extLst>
      <p:ext uri="{BB962C8B-B14F-4D97-AF65-F5344CB8AC3E}">
        <p14:creationId xmlns:p14="http://schemas.microsoft.com/office/powerpoint/2010/main" val="1856904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Advantages of Specialist setting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000" dirty="0"/>
              <a:t>Highly differentiated curriculum</a:t>
            </a:r>
          </a:p>
          <a:p>
            <a:r>
              <a:rPr lang="en-GB" sz="3000" dirty="0"/>
              <a:t>Restricted language input is more acceptable [as opposed focus on expansion as priority]</a:t>
            </a:r>
          </a:p>
          <a:p>
            <a:r>
              <a:rPr lang="en-GB" sz="3000" dirty="0"/>
              <a:t>Overlearning/frameworks  - reusable resources</a:t>
            </a:r>
          </a:p>
          <a:p>
            <a:r>
              <a:rPr lang="en-GB" sz="3000" dirty="0"/>
              <a:t>More inter-professional joint planning</a:t>
            </a:r>
          </a:p>
          <a:p>
            <a:r>
              <a:rPr lang="en-GB" sz="3000" dirty="0"/>
              <a:t>Probably higher SLT profile and presence</a:t>
            </a:r>
          </a:p>
          <a:p>
            <a:r>
              <a:rPr lang="en-GB" sz="3000" dirty="0"/>
              <a:t>Easier to integrate SLT programme into the curriculum ?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87069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School with </a:t>
            </a:r>
            <a:br>
              <a:rPr lang="en-GB" dirty="0" smtClean="0"/>
            </a:br>
            <a:r>
              <a:rPr lang="en-GB" dirty="0" smtClean="0"/>
              <a:t>Speech and Language Base 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Infant and Junior in Separate Schools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649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BASE STAFF 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537" indent="0">
              <a:buNone/>
            </a:pPr>
            <a:r>
              <a:rPr lang="en-GB" sz="2400" dirty="0" smtClean="0"/>
              <a:t>Needs led Coding for Spoken and Written language as part  S/L programme &amp; individual literacy</a:t>
            </a:r>
          </a:p>
          <a:p>
            <a:pPr marL="109537" indent="0">
              <a:buNone/>
            </a:pPr>
            <a:r>
              <a:rPr lang="en-GB" sz="2400" dirty="0" smtClean="0"/>
              <a:t>BUT</a:t>
            </a:r>
          </a:p>
          <a:p>
            <a:r>
              <a:rPr lang="en-GB" sz="2400" dirty="0" smtClean="0"/>
              <a:t>All base pupils exposed to question colour links regularly </a:t>
            </a:r>
          </a:p>
          <a:p>
            <a:r>
              <a:rPr lang="en-GB" sz="2400" dirty="0" smtClean="0"/>
              <a:t>All literacy Grammar support work from classroom linked to coding </a:t>
            </a:r>
          </a:p>
          <a:p>
            <a:r>
              <a:rPr lang="en-GB" sz="2400" dirty="0" smtClean="0"/>
              <a:t>Reading recovery programme  [ FISHER]- all sentence level tasks coded</a:t>
            </a:r>
          </a:p>
          <a:p>
            <a:r>
              <a:rPr lang="en-GB" sz="2400" dirty="0" smtClean="0"/>
              <a:t>All narrative work is coded at the start</a:t>
            </a:r>
          </a:p>
          <a:p>
            <a:pPr marL="109537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4751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Host Schools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400" dirty="0" smtClean="0"/>
              <a:t>All received training [ teachers &amp; TA’s] + update workshops have been offered</a:t>
            </a:r>
          </a:p>
          <a:p>
            <a:r>
              <a:rPr lang="en-GB" sz="2400" dirty="0" smtClean="0"/>
              <a:t>Base teaching staff offer support/answer questions </a:t>
            </a:r>
          </a:p>
          <a:p>
            <a:r>
              <a:rPr lang="en-GB" sz="2400" dirty="0" smtClean="0"/>
              <a:t>Coding resources accessible in every class </a:t>
            </a:r>
          </a:p>
          <a:p>
            <a:r>
              <a:rPr lang="en-GB" sz="2400" dirty="0" smtClean="0"/>
              <a:t>Sentence level – full coding KS1for some literacy tasks and early SPAG</a:t>
            </a:r>
          </a:p>
          <a:p>
            <a:r>
              <a:rPr lang="en-GB" sz="2400" dirty="0" smtClean="0"/>
              <a:t>Sentence level – KS2 learning how to use some SPAG skills and sentence expansion</a:t>
            </a:r>
          </a:p>
          <a:p>
            <a:r>
              <a:rPr lang="en-GB" sz="2400" dirty="0" smtClean="0"/>
              <a:t>Black Sheep Press coded and used at KS1</a:t>
            </a:r>
          </a:p>
          <a:p>
            <a:r>
              <a:rPr lang="en-GB" sz="2400" dirty="0" smtClean="0"/>
              <a:t>Vocabulary support intermittent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373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we need to consider ?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3200" dirty="0"/>
              <a:t>Key </a:t>
            </a:r>
            <a:r>
              <a:rPr lang="en-GB" sz="3200" dirty="0"/>
              <a:t>Stage  </a:t>
            </a:r>
          </a:p>
          <a:p>
            <a:pPr marL="109537" indent="0">
              <a:buNone/>
            </a:pPr>
            <a:endParaRPr lang="en-GB" sz="1600" dirty="0"/>
          </a:p>
          <a:p>
            <a:r>
              <a:rPr lang="en-GB" sz="3200" dirty="0"/>
              <a:t>Communication  Friendly Classrooms status</a:t>
            </a:r>
            <a:r>
              <a:rPr lang="en-GB" sz="3200" dirty="0"/>
              <a:t>?</a:t>
            </a:r>
          </a:p>
          <a:p>
            <a:pPr marL="109537" indent="0">
              <a:buNone/>
            </a:pPr>
            <a:endParaRPr lang="en-GB" sz="1600" dirty="0"/>
          </a:p>
          <a:p>
            <a:r>
              <a:rPr lang="en-GB" sz="3200" dirty="0"/>
              <a:t>Senior team engagement  - top down v bottom up roll out</a:t>
            </a:r>
            <a:endParaRPr lang="en-GB" sz="2000" dirty="0"/>
          </a:p>
          <a:p>
            <a:pPr marL="109537" indent="0">
              <a:buNone/>
            </a:pPr>
            <a:endParaRPr lang="en-GB" sz="1600" dirty="0"/>
          </a:p>
          <a:p>
            <a:r>
              <a:rPr lang="en-GB" sz="3200" dirty="0"/>
              <a:t>School development plan</a:t>
            </a:r>
          </a:p>
          <a:p>
            <a:pPr marL="109537" indent="0">
              <a:buNone/>
            </a:pPr>
            <a:endParaRPr lang="en-GB" sz="1600" dirty="0"/>
          </a:p>
          <a:p>
            <a:r>
              <a:rPr lang="en-GB" sz="3200" dirty="0"/>
              <a:t>Teachers needs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9515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Whole school training package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04333" y="1417638"/>
            <a:ext cx="8229600" cy="4525962"/>
          </a:xfrm>
        </p:spPr>
        <p:txBody>
          <a:bodyPr/>
          <a:lstStyle/>
          <a:p>
            <a:endParaRPr lang="en-GB" sz="3200" dirty="0"/>
          </a:p>
          <a:p>
            <a:r>
              <a:rPr lang="en-GB" sz="3200" dirty="0"/>
              <a:t>Herts have a 1½ hour basic training package for schools – delivered by SLT</a:t>
            </a:r>
          </a:p>
          <a:p>
            <a:pPr marL="109537" indent="0">
              <a:buNone/>
            </a:pPr>
            <a:endParaRPr lang="en-GB" sz="3200" dirty="0"/>
          </a:p>
          <a:p>
            <a:r>
              <a:rPr lang="en-GB" sz="3200" dirty="0"/>
              <a:t>Looking into developing a parent support package</a:t>
            </a:r>
          </a:p>
          <a:p>
            <a:pPr marL="109537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66599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Whole school training package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04333" y="1417638"/>
            <a:ext cx="8229600" cy="4525962"/>
          </a:xfrm>
        </p:spPr>
        <p:txBody>
          <a:bodyPr>
            <a:normAutofit/>
          </a:bodyPr>
          <a:lstStyle/>
          <a:p>
            <a:pPr marL="109537" indent="0">
              <a:buNone/>
            </a:pPr>
            <a:r>
              <a:rPr lang="en-GB" sz="2400" dirty="0" smtClean="0"/>
              <a:t>All SLT’s have attended training BUT</a:t>
            </a:r>
          </a:p>
          <a:p>
            <a:pPr marL="109537" indent="0">
              <a:buNone/>
            </a:pPr>
            <a:endParaRPr lang="en-GB" sz="2400" dirty="0" smtClean="0"/>
          </a:p>
          <a:p>
            <a:pPr lvl="1"/>
            <a:r>
              <a:rPr lang="en-GB" sz="2000" dirty="0"/>
              <a:t>Only those who have some experience in using it can support a whole school approach </a:t>
            </a:r>
          </a:p>
          <a:p>
            <a:pPr lvl="1"/>
            <a:endParaRPr lang="en-GB" sz="1800" dirty="0"/>
          </a:p>
          <a:p>
            <a:pPr lvl="1"/>
            <a:r>
              <a:rPr lang="en-GB" sz="2000" dirty="0"/>
              <a:t>Less experienced SLT’s can include specific target in individual programmes and offer the training package [ or part of it]  to key staff implementing the programme</a:t>
            </a:r>
          </a:p>
          <a:p>
            <a:pPr lvl="1"/>
            <a:endParaRPr lang="en-GB" dirty="0"/>
          </a:p>
          <a:p>
            <a:pPr lvl="1"/>
            <a:r>
              <a:rPr lang="en-GB" sz="2000" dirty="0"/>
              <a:t>May just be task training for Agent of Change for the child’s programme and home</a:t>
            </a:r>
          </a:p>
        </p:txBody>
      </p:sp>
    </p:spTree>
    <p:extLst>
      <p:ext uri="{BB962C8B-B14F-4D97-AF65-F5344CB8AC3E}">
        <p14:creationId xmlns:p14="http://schemas.microsoft.com/office/powerpoint/2010/main" val="91884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1752602"/>
            <a:ext cx="7772400" cy="225246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00B0F0"/>
                </a:solidFill>
              </a:rPr>
              <a:t>What </a:t>
            </a:r>
            <a:r>
              <a:rPr lang="en-GB" dirty="0">
                <a:solidFill>
                  <a:srgbClr val="00B0F0"/>
                </a:solidFill>
              </a:rPr>
              <a:t>level </a:t>
            </a:r>
            <a:r>
              <a:rPr lang="en-GB" dirty="0" smtClean="0">
                <a:solidFill>
                  <a:srgbClr val="00B0F0"/>
                </a:solidFill>
              </a:rPr>
              <a:t>of classroom application is </a:t>
            </a:r>
            <a:r>
              <a:rPr lang="en-GB" dirty="0">
                <a:solidFill>
                  <a:srgbClr val="00B0F0"/>
                </a:solidFill>
              </a:rPr>
              <a:t>appropriate </a:t>
            </a:r>
            <a:r>
              <a:rPr lang="en-GB" dirty="0" smtClean="0">
                <a:solidFill>
                  <a:srgbClr val="00B0F0"/>
                </a:solidFill>
              </a:rPr>
              <a:t/>
            </a:r>
            <a:br>
              <a:rPr lang="en-GB" dirty="0" smtClean="0">
                <a:solidFill>
                  <a:srgbClr val="00B0F0"/>
                </a:solidFill>
              </a:rPr>
            </a:br>
            <a:r>
              <a:rPr lang="en-GB" dirty="0" smtClean="0">
                <a:solidFill>
                  <a:srgbClr val="00B0F0"/>
                </a:solidFill>
              </a:rPr>
              <a:t>to aim for? 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21108" y="4149080"/>
            <a:ext cx="7772400" cy="1199704"/>
          </a:xfrm>
        </p:spPr>
        <p:txBody>
          <a:bodyPr/>
          <a:lstStyle/>
          <a:p>
            <a:r>
              <a:rPr lang="en-GB" sz="3600" dirty="0">
                <a:solidFill>
                  <a:srgbClr val="FF0000"/>
                </a:solidFill>
              </a:rPr>
              <a:t>MAINSTREAM SETTING </a:t>
            </a:r>
            <a:endParaRPr lang="en-GB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74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Minimum universal application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3200" dirty="0"/>
              <a:t>Teachers and TA’s know the question colour links </a:t>
            </a:r>
          </a:p>
          <a:p>
            <a:pPr marL="109537" indent="0">
              <a:buNone/>
            </a:pPr>
            <a:endParaRPr lang="en-GB" sz="3200" dirty="0"/>
          </a:p>
          <a:p>
            <a:r>
              <a:rPr lang="en-GB" sz="3200" dirty="0"/>
              <a:t>Colour cards are available and accessible in every class</a:t>
            </a:r>
          </a:p>
          <a:p>
            <a:pPr marL="109537" indent="0">
              <a:buNone/>
            </a:pPr>
            <a:endParaRPr lang="en-GB" sz="3200" dirty="0"/>
          </a:p>
          <a:p>
            <a:r>
              <a:rPr lang="en-GB" sz="3200" dirty="0"/>
              <a:t>One activity where used regularly </a:t>
            </a:r>
          </a:p>
          <a:p>
            <a:pPr marL="109537" indent="0">
              <a:buNone/>
            </a:pPr>
            <a:r>
              <a:rPr lang="en-GB" sz="3200" dirty="0"/>
              <a:t>	</a:t>
            </a:r>
            <a:r>
              <a:rPr lang="en-GB" dirty="0"/>
              <a:t>e.g. </a:t>
            </a:r>
            <a:r>
              <a:rPr lang="en-GB" dirty="0"/>
              <a:t>supporting idea generation </a:t>
            </a:r>
            <a:r>
              <a:rPr lang="en-GB" dirty="0" smtClean="0"/>
              <a:t>for  </a:t>
            </a:r>
            <a:r>
              <a:rPr lang="en-GB" dirty="0"/>
              <a:t>narrative/topic fact recall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9077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Key Stage 1 </a:t>
            </a:r>
            <a:r>
              <a:rPr lang="en-GB" dirty="0" smtClean="0"/>
              <a:t>– potential focus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42864" y="1481138"/>
            <a:ext cx="8229600" cy="4525962"/>
          </a:xfrm>
        </p:spPr>
        <p:txBody>
          <a:bodyPr>
            <a:normAutofit fontScale="92500" lnSpcReduction="10000"/>
          </a:bodyPr>
          <a:lstStyle/>
          <a:p>
            <a:r>
              <a:rPr lang="en-GB" sz="3200" dirty="0"/>
              <a:t>Early years</a:t>
            </a:r>
          </a:p>
          <a:p>
            <a:pPr lvl="1"/>
            <a:r>
              <a:rPr lang="en-GB" sz="2800" dirty="0">
                <a:sym typeface="Wingdings" panose="05000000000000000000" pitchFamily="2" charset="2"/>
              </a:rPr>
              <a:t>question word/colour links</a:t>
            </a:r>
          </a:p>
          <a:p>
            <a:pPr marL="392113" lvl="1" indent="0">
              <a:buNone/>
            </a:pPr>
            <a:r>
              <a:rPr lang="en-GB" sz="2800" dirty="0">
                <a:sym typeface="Wingdings" panose="05000000000000000000" pitchFamily="2" charset="2"/>
              </a:rPr>
              <a:t> </a:t>
            </a:r>
          </a:p>
          <a:p>
            <a:pPr lvl="1"/>
            <a:r>
              <a:rPr lang="en-GB" sz="2800" dirty="0">
                <a:sym typeface="Wingdings" panose="05000000000000000000" pitchFamily="2" charset="2"/>
              </a:rPr>
              <a:t>Single question focus for the session/day/week</a:t>
            </a:r>
          </a:p>
          <a:p>
            <a:pPr marL="392113" lvl="1" indent="0">
              <a:buNone/>
            </a:pPr>
            <a:endParaRPr lang="en-GB" sz="2800" dirty="0">
              <a:sym typeface="Wingdings" panose="05000000000000000000" pitchFamily="2" charset="2"/>
            </a:endParaRPr>
          </a:p>
          <a:p>
            <a:pPr lvl="1"/>
            <a:r>
              <a:rPr lang="en-GB" sz="2800" dirty="0">
                <a:sym typeface="Wingdings" panose="05000000000000000000" pitchFamily="2" charset="2"/>
              </a:rPr>
              <a:t>Using questions to elicit information</a:t>
            </a:r>
          </a:p>
          <a:p>
            <a:pPr marL="392113" lvl="1" indent="0">
              <a:buNone/>
            </a:pPr>
            <a:endParaRPr lang="en-GB" sz="2800" dirty="0">
              <a:sym typeface="Wingdings" panose="05000000000000000000" pitchFamily="2" charset="2"/>
            </a:endParaRPr>
          </a:p>
          <a:p>
            <a:pPr lvl="1"/>
            <a:r>
              <a:rPr lang="en-GB" sz="2800" dirty="0">
                <a:sym typeface="Wingdings" panose="05000000000000000000" pitchFamily="2" charset="2"/>
              </a:rPr>
              <a:t>up to 3 element sentence creation [oral &amp; written by end of reception]</a:t>
            </a:r>
          </a:p>
          <a:p>
            <a:pPr marL="109537" indent="0">
              <a:buNone/>
            </a:pPr>
            <a:endParaRPr lang="en-GB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19483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Key Stage 1 - potential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42864" y="1481138"/>
            <a:ext cx="8229600" cy="4525962"/>
          </a:xfrm>
        </p:spPr>
        <p:txBody>
          <a:bodyPr>
            <a:normAutofit fontScale="92500"/>
          </a:bodyPr>
          <a:lstStyle/>
          <a:p>
            <a:r>
              <a:rPr lang="en-GB" sz="3200" dirty="0">
                <a:sym typeface="Wingdings" panose="05000000000000000000" pitchFamily="2" charset="2"/>
              </a:rPr>
              <a:t>Year 1</a:t>
            </a:r>
          </a:p>
          <a:p>
            <a:pPr lvl="1"/>
            <a:r>
              <a:rPr lang="en-GB" sz="2800" dirty="0">
                <a:sym typeface="Wingdings" panose="05000000000000000000" pitchFamily="2" charset="2"/>
              </a:rPr>
              <a:t>written sentence support for selected literacy targets</a:t>
            </a:r>
          </a:p>
          <a:p>
            <a:pPr lvl="1"/>
            <a:r>
              <a:rPr lang="en-GB" sz="2800" dirty="0">
                <a:sym typeface="Wingdings" panose="05000000000000000000" pitchFamily="2" charset="2"/>
              </a:rPr>
              <a:t>introducing adjectives</a:t>
            </a:r>
          </a:p>
          <a:p>
            <a:pPr lvl="1"/>
            <a:r>
              <a:rPr lang="en-GB" sz="2800" dirty="0">
                <a:sym typeface="Wingdings" panose="05000000000000000000" pitchFamily="2" charset="2"/>
              </a:rPr>
              <a:t>l</a:t>
            </a:r>
            <a:r>
              <a:rPr lang="en-GB" sz="2800" dirty="0">
                <a:sym typeface="Wingdings" panose="05000000000000000000" pitchFamily="2" charset="2"/>
              </a:rPr>
              <a:t>inking verbs to yellow words</a:t>
            </a:r>
          </a:p>
          <a:p>
            <a:pPr lvl="1"/>
            <a:r>
              <a:rPr lang="en-GB" sz="2800" dirty="0">
                <a:sym typeface="Wingdings" panose="05000000000000000000" pitchFamily="2" charset="2"/>
              </a:rPr>
              <a:t>d</a:t>
            </a:r>
            <a:r>
              <a:rPr lang="en-GB" sz="2800" dirty="0">
                <a:sym typeface="Wingdings" panose="05000000000000000000" pitchFamily="2" charset="2"/>
              </a:rPr>
              <a:t>iamond words linked to reading and spelling [ is, was, can]</a:t>
            </a:r>
          </a:p>
          <a:p>
            <a:pPr lvl="1"/>
            <a:r>
              <a:rPr lang="en-GB" sz="2800" dirty="0">
                <a:sym typeface="Wingdings" panose="05000000000000000000" pitchFamily="2" charset="2"/>
              </a:rPr>
              <a:t>Supporting higher level question comprehension </a:t>
            </a:r>
          </a:p>
          <a:p>
            <a:pPr marL="392113" lvl="1" indent="0">
              <a:buNone/>
            </a:pPr>
            <a:r>
              <a:rPr lang="en-GB" sz="2800" dirty="0">
                <a:sym typeface="Wingdings" panose="05000000000000000000" pitchFamily="2" charset="2"/>
              </a:rPr>
              <a:t>	</a:t>
            </a:r>
            <a:r>
              <a:rPr lang="en-GB" sz="2000" dirty="0">
                <a:sym typeface="Wingdings" panose="05000000000000000000" pitchFamily="2" charset="2"/>
              </a:rPr>
              <a:t>[e.g. How can you find out? How do you know?]</a:t>
            </a:r>
          </a:p>
        </p:txBody>
      </p:sp>
    </p:spTree>
    <p:extLst>
      <p:ext uri="{BB962C8B-B14F-4D97-AF65-F5344CB8AC3E}">
        <p14:creationId xmlns:p14="http://schemas.microsoft.com/office/powerpoint/2010/main" val="295055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842</Words>
  <Application>Microsoft Office PowerPoint</Application>
  <PresentationFormat>Widescreen</PresentationFormat>
  <Paragraphs>153</Paragraphs>
  <Slides>24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Trebuchet MS</vt:lpstr>
      <vt:lpstr>Wingdings</vt:lpstr>
      <vt:lpstr>Wingdings 3</vt:lpstr>
      <vt:lpstr>Facet</vt:lpstr>
      <vt:lpstr>Things to consider  before attempting a  whole school approach</vt:lpstr>
      <vt:lpstr>What do we need to consider ?</vt:lpstr>
      <vt:lpstr>What do we need to consider ?</vt:lpstr>
      <vt:lpstr>Whole school training package</vt:lpstr>
      <vt:lpstr>Whole school training package</vt:lpstr>
      <vt:lpstr> What level of classroom application is appropriate  to aim for? </vt:lpstr>
      <vt:lpstr>Minimum universal application</vt:lpstr>
      <vt:lpstr>Key Stage 1 – potential focus</vt:lpstr>
      <vt:lpstr>Key Stage 1 - potential</vt:lpstr>
      <vt:lpstr>Key Stage 1 - potential</vt:lpstr>
      <vt:lpstr>Key Stage 1 - potential</vt:lpstr>
      <vt:lpstr>Key Stage 1 - potential</vt:lpstr>
      <vt:lpstr>Key Stage 2/3 - potential</vt:lpstr>
      <vt:lpstr>Key Stage 2/3 - potential</vt:lpstr>
      <vt:lpstr>Key Stage 2/3 - potential</vt:lpstr>
      <vt:lpstr> What level of classroom application is appropriate  to aim for? </vt:lpstr>
      <vt:lpstr>Village Primary School</vt:lpstr>
      <vt:lpstr>Village School</vt:lpstr>
      <vt:lpstr> What level of classroom application is appropriate  to aim for? </vt:lpstr>
      <vt:lpstr>Advantages of Specialist setting</vt:lpstr>
      <vt:lpstr>Advantages of Specialist setting</vt:lpstr>
      <vt:lpstr>School with  Speech and Language Base </vt:lpstr>
      <vt:lpstr>BASE STAFF </vt:lpstr>
      <vt:lpstr>Host Schools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Bryan</dc:creator>
  <cp:lastModifiedBy>Alison Bryan</cp:lastModifiedBy>
  <cp:revision>3</cp:revision>
  <cp:lastPrinted>2017-07-12T17:38:58Z</cp:lastPrinted>
  <dcterms:created xsi:type="dcterms:W3CDTF">2017-07-12T17:29:34Z</dcterms:created>
  <dcterms:modified xsi:type="dcterms:W3CDTF">2017-07-12T17:39:33Z</dcterms:modified>
</cp:coreProperties>
</file>